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36"/>
  </p:notesMasterIdLst>
  <p:sldIdLst>
    <p:sldId id="570" r:id="rId5"/>
    <p:sldId id="477" r:id="rId6"/>
    <p:sldId id="478" r:id="rId7"/>
    <p:sldId id="541" r:id="rId8"/>
    <p:sldId id="542" r:id="rId9"/>
    <p:sldId id="543" r:id="rId10"/>
    <p:sldId id="499" r:id="rId11"/>
    <p:sldId id="571" r:id="rId12"/>
    <p:sldId id="457" r:id="rId13"/>
    <p:sldId id="495" r:id="rId14"/>
    <p:sldId id="458" r:id="rId15"/>
    <p:sldId id="459" r:id="rId16"/>
    <p:sldId id="460" r:id="rId17"/>
    <p:sldId id="538" r:id="rId18"/>
    <p:sldId id="539" r:id="rId19"/>
    <p:sldId id="540" r:id="rId20"/>
    <p:sldId id="544" r:id="rId21"/>
    <p:sldId id="545" r:id="rId22"/>
    <p:sldId id="546" r:id="rId23"/>
    <p:sldId id="535" r:id="rId24"/>
    <p:sldId id="536" r:id="rId25"/>
    <p:sldId id="537" r:id="rId26"/>
    <p:sldId id="497" r:id="rId27"/>
    <p:sldId id="498" r:id="rId28"/>
    <p:sldId id="485" r:id="rId29"/>
    <p:sldId id="569" r:id="rId30"/>
    <p:sldId id="487" r:id="rId31"/>
    <p:sldId id="493" r:id="rId32"/>
    <p:sldId id="489" r:id="rId33"/>
    <p:sldId id="490" r:id="rId34"/>
    <p:sldId id="491" r:id="rId35"/>
  </p:sldIdLst>
  <p:sldSz cx="14039850" cy="7559675"/>
  <p:notesSz cx="6858000" cy="9144000"/>
  <p:defaultTextStyle>
    <a:defPPr>
      <a:defRPr lang="zh-CN"/>
    </a:defPPr>
    <a:lvl1pPr marL="0" lvl="0" indent="0"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663575" lvl="1" indent="-2063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1327150" lvl="2" indent="-412750"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990725" lvl="3" indent="-61912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2657475" lvl="4"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2AD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75" d="100"/>
          <a:sy n="75" d="100"/>
        </p:scale>
        <p:origin x="-509" y="-67"/>
      </p:cViewPr>
      <p:guideLst>
        <p:guide orient="horz" pos="2391"/>
        <p:guide pos="4410"/>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notesMaster" Target="notesMasters/notesMaster1.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noChangeArrowheads="1"/>
          </p:cNvSpPr>
          <p:nvPr>
            <p:ph type="hdr" sz="quarter" idx="4294967295"/>
          </p:nvPr>
        </p:nvSpPr>
        <p:spPr bwMode="auto">
          <a:xfrm>
            <a:off x="0" y="0"/>
            <a:ext cx="3076575" cy="511175"/>
          </a:xfrm>
          <a:prstGeom prst="rect">
            <a:avLst/>
          </a:prstGeom>
          <a:noFill/>
          <a:ln w="9525" cmpd="sng">
            <a:noFill/>
            <a:bevel/>
          </a:ln>
        </p:spPr>
        <p:txBody>
          <a:bodyPr vert="horz" wrap="square" lIns="99048" tIns="49524" rIns="99048" bIns="49524" numCol="1" anchor="t" anchorCtr="0" compatLnSpc="1"/>
          <a:lstStyle>
            <a:lvl1pPr>
              <a:buFont typeface="Arial" panose="020B0604020202020204" pitchFamily="34" charset="0"/>
              <a:buNone/>
              <a:defRPr sz="13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99" name="Rectangle 3"/>
          <p:cNvSpPr>
            <a:spLocks noGrp="1" noChangeArrowheads="1"/>
          </p:cNvSpPr>
          <p:nvPr>
            <p:ph type="dt" idx="1"/>
          </p:nvPr>
        </p:nvSpPr>
        <p:spPr bwMode="auto">
          <a:xfrm>
            <a:off x="4021138" y="0"/>
            <a:ext cx="3076575" cy="511175"/>
          </a:xfrm>
          <a:prstGeom prst="rect">
            <a:avLst/>
          </a:prstGeom>
          <a:noFill/>
          <a:ln w="9525" cmpd="sng">
            <a:noFill/>
            <a:bevel/>
          </a:ln>
        </p:spPr>
        <p:txBody>
          <a:bodyPr vert="horz" wrap="square" lIns="99048" tIns="49524" rIns="99048" bIns="49524" numCol="1" anchor="t" anchorCtr="0" compatLnSpc="1"/>
          <a:lstStyle>
            <a:lvl1pPr algn="r">
              <a:buFont typeface="Arial" panose="020B0604020202020204" pitchFamily="34" charset="0"/>
              <a:buNone/>
              <a:defRPr b="1" 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8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628" name="Rectangle 4"/>
          <p:cNvSpPr>
            <a:spLocks noGrp="1" noRot="1" noChangeAspect="1"/>
          </p:cNvSpPr>
          <p:nvPr>
            <p:ph type="sldImg"/>
          </p:nvPr>
        </p:nvSpPr>
        <p:spPr>
          <a:xfrm>
            <a:off x="-7937" y="768350"/>
            <a:ext cx="7126287" cy="3836988"/>
          </a:xfrm>
          <a:prstGeom prst="rect">
            <a:avLst/>
          </a:prstGeom>
          <a:noFill/>
          <a:ln w="9525">
            <a:noFill/>
          </a:ln>
        </p:spPr>
      </p:sp>
      <p:sp>
        <p:nvSpPr>
          <p:cNvPr id="4101" name="Rectangle 5"/>
          <p:cNvSpPr>
            <a:spLocks noChangeAspect="1" noChangeArrowheads="1"/>
          </p:cNvSpPr>
          <p:nvPr/>
        </p:nvSpPr>
        <p:spPr bwMode="auto">
          <a:xfrm>
            <a:off x="709613" y="4860925"/>
            <a:ext cx="5680075" cy="4605338"/>
          </a:xfrm>
          <a:prstGeom prst="rect">
            <a:avLst/>
          </a:prstGeom>
          <a:noFill/>
          <a:ln w="9525" cmpd="sng">
            <a:noFill/>
            <a:bevel/>
          </a:ln>
        </p:spPr>
        <p:txBody>
          <a:bodyPr lIns="99048" tIns="49524" rIns="99048" bIns="49524" anchor="ctr"/>
          <a:lstStyle/>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800" b="1" i="1"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cmpd="sng">
            <a:noFill/>
            <a:bevel/>
          </a:ln>
        </p:spPr>
        <p:txBody>
          <a:bodyPr vert="horz" wrap="square" lIns="99048" tIns="49524" rIns="99048" bIns="49524" numCol="1" anchor="b" anchorCtr="0" compatLnSpc="1"/>
          <a:lstStyle>
            <a:lvl1pPr>
              <a:buFont typeface="Arial" panose="020B0604020202020204" pitchFamily="34" charset="0"/>
              <a:buNone/>
              <a:defRPr sz="1300" b="1" i="1">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cmpd="sng">
            <a:noFill/>
            <a:bevel/>
          </a:ln>
        </p:spPr>
        <p:txBody>
          <a:bodyPr vert="horz" wrap="square" lIns="99048" tIns="49524" rIns="99048" bIns="49524" numCol="1" anchor="b" anchorCtr="0" compatLnSpc="1"/>
          <a:p>
            <a:pPr lvl="0" algn="r"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sym typeface="Arial" panose="020B0604020202020204" pitchFamily="34" charset="0"/>
              </a:rPr>
            </a:fld>
            <a:endParaRPr lang="zh-CN" altLang="en-US" sz="1300" strike="noStrike" noProof="1" dirty="0">
              <a:latin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52619" y="2349009"/>
            <a:ext cx="11934444" cy="1620499"/>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2105238" y="4283768"/>
            <a:ext cx="9829207" cy="1931583"/>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165" indent="0" algn="ctr">
              <a:buNone/>
              <a:defRPr/>
            </a:lvl5pPr>
            <a:lvl6pPr marL="2285365" indent="0" algn="ctr">
              <a:buNone/>
              <a:defRPr/>
            </a:lvl6pPr>
            <a:lvl7pPr marL="2742565" indent="0" algn="ctr">
              <a:buNone/>
              <a:defRPr/>
            </a:lvl7pPr>
            <a:lvl8pPr marL="3199765" indent="0" algn="ctr">
              <a:buNone/>
              <a:defRPr/>
            </a:lvl8pPr>
            <a:lvl9pPr marL="365696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701746" y="1763344"/>
            <a:ext cx="12636191" cy="4990057"/>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80080" y="303150"/>
            <a:ext cx="3157857" cy="6450252"/>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701746" y="303150"/>
            <a:ext cx="9325918" cy="6450252"/>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52619" y="2349009"/>
            <a:ext cx="11934444" cy="1620499"/>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2105238" y="4283768"/>
            <a:ext cx="9829207" cy="193158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165" indent="0" algn="ctr">
              <a:buNone/>
              <a:defRPr/>
            </a:lvl5pPr>
            <a:lvl6pPr marL="2285365" indent="0" algn="ctr">
              <a:buNone/>
              <a:defRPr/>
            </a:lvl6pPr>
            <a:lvl7pPr marL="2742565" indent="0" algn="ctr">
              <a:buNone/>
              <a:defRPr/>
            </a:lvl7pPr>
            <a:lvl8pPr marL="3199765" indent="0" algn="ctr">
              <a:buNone/>
              <a:defRPr/>
            </a:lvl8pPr>
            <a:lvl9pPr marL="3656965" indent="0" algn="ctr">
              <a:buNone/>
              <a:defRPr/>
            </a:lvl9pPr>
          </a:lstStyle>
          <a:p>
            <a:pPr fontAlgn="base"/>
            <a:r>
              <a:rPr lang="zh-CN" altLang="en-US" strike="noStrike" noProof="1" smtClean="0"/>
              <a:t>单击此处编辑母版副标题样式</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698E508F-29B5-446C-A1B1-9A7C328B7292}"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13AC4AD4-0284-498F-BC9A-820ACE140543}"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09775" y="4858323"/>
            <a:ext cx="11932857" cy="1501461"/>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09775" y="3204493"/>
            <a:ext cx="11932857" cy="165382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165" indent="0">
              <a:buNone/>
              <a:defRPr sz="1400"/>
            </a:lvl5pPr>
            <a:lvl6pPr marL="2285365" indent="0">
              <a:buNone/>
              <a:defRPr sz="1400"/>
            </a:lvl6pPr>
            <a:lvl7pPr marL="2742565" indent="0">
              <a:buNone/>
              <a:defRPr sz="1400"/>
            </a:lvl7pPr>
            <a:lvl8pPr marL="3199765" indent="0">
              <a:buNone/>
              <a:defRPr sz="1400"/>
            </a:lvl8pPr>
            <a:lvl9pPr marL="3656965"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A99D989F-06CB-4443-A141-F0EA47A1B915}"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771603" y="1428451"/>
            <a:ext cx="6172824" cy="55550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7096843" y="1428451"/>
            <a:ext cx="6172824" cy="55550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4"/>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4D3E520A-ECF8-4715-BF06-677E9ABCB8F3}"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01746" y="1691921"/>
            <a:ext cx="6202990" cy="7047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701746" y="2396624"/>
            <a:ext cx="6202990" cy="435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7131771" y="1691921"/>
            <a:ext cx="6206166" cy="7047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7131771" y="2396624"/>
            <a:ext cx="6206166" cy="435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6"/>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353B9ADA-2773-4783-8319-5E9277F0ECA1}"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7"/>
          <p:cNvSpPr>
            <a:spLocks noGrp="1"/>
          </p:cNvSpPr>
          <p:nvPr>
            <p:ph type="ftr" sz="quarter" idx="1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8"/>
          <p:cNvSpPr>
            <a:spLocks noGrp="1"/>
          </p:cNvSpPr>
          <p:nvPr>
            <p:ph type="sldNum" sz="quarter" idx="1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8" name="日期占位符 2"/>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255A26D3-FEDC-4C4F-9DA5-31E8455398A6}"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3"/>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4"/>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8" name="日期占位符 1"/>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9CCBBF76-EA9B-4234-91E1-2D73CB971930}"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2"/>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3"/>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701746" y="1763344"/>
            <a:ext cx="12636191" cy="4990057"/>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746" y="301562"/>
            <a:ext cx="4618505" cy="1280845"/>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488543" y="301562"/>
            <a:ext cx="7849394" cy="6451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701746" y="1582407"/>
            <a:ext cx="4618505" cy="51709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8" name="日期占位符 4"/>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A76DDBDF-BAF5-43BA-824F-2E00D6CB3410}"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751416" y="5291619"/>
            <a:ext cx="8424127" cy="625344"/>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751416" y="676134"/>
            <a:ext cx="8424127" cy="4534540"/>
          </a:xfrm>
        </p:spPr>
        <p:txBody>
          <a:bodyPr vert="horz" wrap="square" lIns="101600" tIns="0" rIns="8255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1008380" rtl="0" eaLnBrk="0" fontAlgn="base" latinLnBrk="0" hangingPunct="0">
              <a:lnSpc>
                <a:spcPct val="130000"/>
              </a:lnSpc>
              <a:spcBef>
                <a:spcPct val="0"/>
              </a:spcBef>
              <a:spcAft>
                <a:spcPts val="100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2751416" y="5916963"/>
            <a:ext cx="8424127" cy="8872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8" name="日期占位符 4"/>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D6F2714C-1C44-4C17-945D-125B08E03A86}"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85C08D6-2EAA-4C43-A8B8-DA0A768E9452}"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45151" y="476150"/>
            <a:ext cx="3124516" cy="650739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771603" y="476150"/>
            <a:ext cx="9221133" cy="650739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63FEEB91-F443-4644-9F1F-0EABB75D007C}"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52619" y="2349009"/>
            <a:ext cx="11934444" cy="1620499"/>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2105238" y="4283768"/>
            <a:ext cx="9829207" cy="193158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165" indent="0" algn="ctr">
              <a:buNone/>
              <a:defRPr/>
            </a:lvl5pPr>
            <a:lvl6pPr marL="2285365" indent="0" algn="ctr">
              <a:buNone/>
              <a:defRPr/>
            </a:lvl6pPr>
            <a:lvl7pPr marL="2742565" indent="0" algn="ctr">
              <a:buNone/>
              <a:defRPr/>
            </a:lvl7pPr>
            <a:lvl8pPr marL="3199765" indent="0" algn="ctr">
              <a:buNone/>
              <a:defRPr/>
            </a:lvl8pPr>
            <a:lvl9pPr marL="3656965" indent="0" algn="ctr">
              <a:buNone/>
              <a:defRPr/>
            </a:lvl9pPr>
          </a:lstStyle>
          <a:p>
            <a:pPr fontAlgn="base"/>
            <a:r>
              <a:rPr lang="zh-CN" altLang="en-US" strike="noStrike" noProof="1" smtClean="0"/>
              <a:t>单击此处编辑母版副标题样式</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5099A11-11F8-4F05-ADFB-1E7D2901ACC1}"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CE46F4B3-F7E2-4A94-93DA-D1EE256E52A0}"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09775" y="4858323"/>
            <a:ext cx="11932857" cy="1501461"/>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09775" y="3204493"/>
            <a:ext cx="11932857" cy="165382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165" indent="0">
              <a:buNone/>
              <a:defRPr sz="1400"/>
            </a:lvl5pPr>
            <a:lvl6pPr marL="2285365" indent="0">
              <a:buNone/>
              <a:defRPr sz="1400"/>
            </a:lvl6pPr>
            <a:lvl7pPr marL="2742565" indent="0">
              <a:buNone/>
              <a:defRPr sz="1400"/>
            </a:lvl7pPr>
            <a:lvl8pPr marL="3199765" indent="0">
              <a:buNone/>
              <a:defRPr sz="1400"/>
            </a:lvl8pPr>
            <a:lvl9pPr marL="3656965"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E6483374-AF1C-444E-A2AE-0206BCBFA003}"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771603" y="1428451"/>
            <a:ext cx="6172824" cy="55550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7096843" y="1428451"/>
            <a:ext cx="6172824" cy="55550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4"/>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1E538863-8C8E-4375-8EC9-D4F6A48C84E2}"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01746" y="1691921"/>
            <a:ext cx="6202990" cy="7047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701746" y="2396624"/>
            <a:ext cx="6202990" cy="435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7131771" y="1691921"/>
            <a:ext cx="6206166" cy="7047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7131771" y="2396624"/>
            <a:ext cx="6206166" cy="435677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6"/>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E257DF32-0BA9-4C20-A742-195AF6E946FD}"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7"/>
          <p:cNvSpPr>
            <a:spLocks noGrp="1"/>
          </p:cNvSpPr>
          <p:nvPr>
            <p:ph type="ftr" sz="quarter" idx="1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8"/>
          <p:cNvSpPr>
            <a:spLocks noGrp="1"/>
          </p:cNvSpPr>
          <p:nvPr>
            <p:ph type="sldNum" sz="quarter" idx="1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8" name="日期占位符 2"/>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C651D4E2-C42D-46E5-A55E-4441F0EB826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3"/>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4"/>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09775" y="4858323"/>
            <a:ext cx="11932857" cy="1501461"/>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109775" y="3204493"/>
            <a:ext cx="11932857" cy="1653829"/>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165" indent="0">
              <a:buNone/>
              <a:defRPr sz="1400"/>
            </a:lvl5pPr>
            <a:lvl6pPr marL="2285365" indent="0">
              <a:buNone/>
              <a:defRPr sz="1400"/>
            </a:lvl6pPr>
            <a:lvl7pPr marL="2742565" indent="0">
              <a:buNone/>
              <a:defRPr sz="1400"/>
            </a:lvl7pPr>
            <a:lvl8pPr marL="3199765" indent="0">
              <a:buNone/>
              <a:defRPr sz="1400"/>
            </a:lvl8pPr>
            <a:lvl9pPr marL="365696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8" name="日期占位符 1"/>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317D3161-E5F9-4D9D-94F9-A9FB31CAE85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2"/>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3"/>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746" y="301562"/>
            <a:ext cx="4618505" cy="1280845"/>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488543" y="301562"/>
            <a:ext cx="7849394" cy="6451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701746" y="1582407"/>
            <a:ext cx="4618505" cy="517099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8" name="日期占位符 4"/>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C798A583-9669-4153-90FD-C4F16ACCB9F3}"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751416" y="5291619"/>
            <a:ext cx="8424127" cy="625344"/>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751416" y="676134"/>
            <a:ext cx="8424127" cy="4534540"/>
          </a:xfrm>
        </p:spPr>
        <p:txBody>
          <a:bodyPr vert="horz" wrap="square" lIns="101600" tIns="0" rIns="8255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1008380" rtl="0" eaLnBrk="0" fontAlgn="base" latinLnBrk="0" hangingPunct="0">
              <a:lnSpc>
                <a:spcPct val="130000"/>
              </a:lnSpc>
              <a:spcBef>
                <a:spcPct val="0"/>
              </a:spcBef>
              <a:spcAft>
                <a:spcPts val="100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2751416" y="5916963"/>
            <a:ext cx="8424127" cy="8872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8" name="日期占位符 4"/>
          <p:cNvSpPr>
            <a:spLocks noGrp="1"/>
          </p:cNvSpPr>
          <p:nvPr>
            <p:ph type="dt" sz="half" idx="1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7277D296-0D27-46D2-8EEE-36975747AFC3}"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67679F17-89B5-4AAB-979E-E7DC511203E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45151" y="476150"/>
            <a:ext cx="3124516" cy="650739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771603" y="476150"/>
            <a:ext cx="9221133" cy="650739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日期占位符 3"/>
          <p:cNvSpPr>
            <a:spLocks noGrp="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E379F03-42BE-4F6B-B1C5-EE8E2A27D6EC}"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701746" y="1763344"/>
            <a:ext cx="6241094" cy="499005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7095256" y="1763344"/>
            <a:ext cx="6242681" cy="499005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01746" y="1691921"/>
            <a:ext cx="6202990" cy="7047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701746" y="2396624"/>
            <a:ext cx="6202990" cy="435677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7131771" y="1691921"/>
            <a:ext cx="6206166" cy="7047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7131771" y="2396624"/>
            <a:ext cx="6206166" cy="435677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01746" y="303150"/>
            <a:ext cx="12636191" cy="1260212"/>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1746" y="301562"/>
            <a:ext cx="4618505" cy="1280845"/>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5488543" y="301562"/>
            <a:ext cx="7849394" cy="64518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701746" y="1582407"/>
            <a:ext cx="4618505" cy="517099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751416" y="5291619"/>
            <a:ext cx="8424127" cy="62534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751416" y="676134"/>
            <a:ext cx="8424127" cy="45345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0" rtl="0" eaLnBrk="0" fontAlgn="base" latinLnBrk="0" hangingPunct="0">
              <a:lnSpc>
                <a:spcPct val="100000"/>
              </a:lnSpc>
              <a:spcBef>
                <a:spcPct val="20000"/>
              </a:spcBef>
              <a:spcAft>
                <a:spcPct val="0"/>
              </a:spcAft>
              <a:buClrTx/>
              <a:buSzPct val="100000"/>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2751416" y="5916963"/>
            <a:ext cx="8424127" cy="88722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图片 1" descr="新名片-黄总-李小姐"/>
          <p:cNvPicPr>
            <a:picLocks noChangeAspect="1"/>
          </p:cNvPicPr>
          <p:nvPr userDrawn="1"/>
        </p:nvPicPr>
        <p:blipFill>
          <a:blip r:embed="rId13"/>
          <a:srcRect l="-3870" t="-24402" r="34064" b="-34450"/>
          <a:stretch>
            <a:fillRect/>
          </a:stretch>
        </p:blipFill>
        <p:spPr>
          <a:xfrm>
            <a:off x="1755775" y="474663"/>
            <a:ext cx="1585913" cy="463550"/>
          </a:xfrm>
          <a:prstGeom prst="rect">
            <a:avLst/>
          </a:prstGeom>
          <a:noFill/>
          <a:ln w="9525">
            <a:noFill/>
          </a:ln>
        </p:spPr>
      </p:pic>
      <p:sp>
        <p:nvSpPr>
          <p:cNvPr id="1027" name="圆: 空心 14"/>
          <p:cNvSpPr/>
          <p:nvPr userDrawn="1"/>
        </p:nvSpPr>
        <p:spPr>
          <a:xfrm>
            <a:off x="-769937" y="-985837"/>
            <a:ext cx="2341562" cy="2373312"/>
          </a:xfrm>
          <a:custGeom>
            <a:avLst/>
            <a:gdLst/>
            <a:ahLst/>
            <a:cxnLst>
              <a:cxn ang="0">
                <a:pos x="0" y="10800"/>
              </a:cxn>
              <a:cxn ang="0">
                <a:pos x="10800" y="0"/>
              </a:cxn>
              <a:cxn ang="0">
                <a:pos x="21600" y="10800"/>
              </a:cxn>
              <a:cxn ang="0">
                <a:pos x="10800" y="21600"/>
              </a:cxn>
              <a:cxn ang="0">
                <a:pos x="0" y="10800"/>
              </a:cxn>
              <a:cxn ang="0">
                <a:pos x="2255" y="10800"/>
              </a:cxn>
              <a:cxn ang="0">
                <a:pos x="10800" y="19345"/>
              </a:cxn>
              <a:cxn ang="0">
                <a:pos x="19345" y="10800"/>
              </a:cxn>
              <a:cxn ang="0">
                <a:pos x="10800" y="2255"/>
              </a:cxn>
              <a:cxn ang="0">
                <a:pos x="2255" y="10800"/>
              </a:cxn>
            </a:cxnLst>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55" y="10800"/>
                </a:moveTo>
                <a:cubicBezTo>
                  <a:pt x="2255" y="15519"/>
                  <a:pt x="6081" y="19345"/>
                  <a:pt x="10800" y="19345"/>
                </a:cubicBezTo>
                <a:cubicBezTo>
                  <a:pt x="15519" y="19345"/>
                  <a:pt x="19345" y="15519"/>
                  <a:pt x="19345" y="10800"/>
                </a:cubicBezTo>
                <a:cubicBezTo>
                  <a:pt x="19345" y="6081"/>
                  <a:pt x="15519" y="2255"/>
                  <a:pt x="10800" y="2255"/>
                </a:cubicBezTo>
                <a:cubicBezTo>
                  <a:pt x="6081" y="2255"/>
                  <a:pt x="2255" y="6081"/>
                  <a:pt x="2255" y="10800"/>
                </a:cubicBezTo>
                <a:close/>
              </a:path>
            </a:pathLst>
          </a:custGeom>
          <a:solidFill>
            <a:srgbClr val="2AD2C9"/>
          </a:solidFill>
          <a:ln w="9525">
            <a:noFill/>
          </a:ln>
        </p:spPr>
        <p:txBody>
          <a:bodyPr/>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mj-lt"/>
          <a:ea typeface="+mj-ea"/>
          <a:cs typeface="+mj-cs"/>
          <a:sym typeface="Calibri" panose="020F0502020204030204" pitchFamily="34" charset="0"/>
        </a:defRPr>
      </a:lvl1pPr>
      <a:lvl2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7843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415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6987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1559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495300" indent="-495300" algn="l" defTabSz="0" rtl="0" eaLnBrk="0" fontAlgn="base" hangingPunct="0">
        <a:spcBef>
          <a:spcPct val="20000"/>
        </a:spcBef>
        <a:spcAft>
          <a:spcPct val="0"/>
        </a:spcAft>
        <a:buSzPct val="100000"/>
        <a:buFont typeface="Arial" panose="020B0604020202020204" pitchFamily="34" charset="0"/>
        <a:buChar char="•"/>
        <a:defRPr sz="4700">
          <a:solidFill>
            <a:schemeClr val="tx1"/>
          </a:solidFill>
          <a:latin typeface="+mn-lt"/>
          <a:ea typeface="+mn-ea"/>
          <a:cs typeface="+mn-cs"/>
          <a:sym typeface="Calibri" panose="020F0502020204030204" pitchFamily="34" charset="0"/>
        </a:defRPr>
      </a:lvl1pPr>
      <a:lvl2pPr marL="1078230" indent="-414655" algn="l" defTabSz="0" rtl="0" eaLnBrk="0" fontAlgn="base" hangingPunct="0">
        <a:spcBef>
          <a:spcPct val="20000"/>
        </a:spcBef>
        <a:spcAft>
          <a:spcPct val="0"/>
        </a:spcAft>
        <a:buSzPct val="100000"/>
        <a:buFont typeface="Arial" panose="020B0604020202020204" pitchFamily="34" charset="0"/>
        <a:buChar char="–"/>
        <a:defRPr sz="4100">
          <a:solidFill>
            <a:schemeClr val="tx1"/>
          </a:solidFill>
          <a:latin typeface="+mn-lt"/>
          <a:ea typeface="+mn-ea"/>
          <a:sym typeface="Calibri" panose="020F0502020204030204" pitchFamily="34" charset="0"/>
        </a:defRPr>
      </a:lvl2pPr>
      <a:lvl3pPr marL="1658620" indent="-332105" algn="l" defTabSz="0" rtl="0" eaLnBrk="0" fontAlgn="base" hangingPunct="0">
        <a:spcBef>
          <a:spcPct val="20000"/>
        </a:spcBef>
        <a:spcAft>
          <a:spcPct val="0"/>
        </a:spcAft>
        <a:buSzPct val="100000"/>
        <a:buFont typeface="Arial" panose="020B0604020202020204" pitchFamily="34" charset="0"/>
        <a:buChar char="•"/>
        <a:defRPr sz="3500">
          <a:solidFill>
            <a:schemeClr val="tx1"/>
          </a:solidFill>
          <a:latin typeface="+mn-lt"/>
          <a:ea typeface="+mn-ea"/>
          <a:sym typeface="Calibri" panose="020F0502020204030204" pitchFamily="34" charset="0"/>
        </a:defRPr>
      </a:lvl3pPr>
      <a:lvl4pPr marL="232346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4pPr>
      <a:lvl5pPr marL="2987040"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5pPr>
      <a:lvl6pPr marL="3444240"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6pPr>
      <a:lvl7pPr marL="3901440"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7pPr>
      <a:lvl8pPr marL="4358640"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8pPr>
      <a:lvl9pPr marL="481520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1"/>
          <a:tileRect/>
        </a:gradFill>
        <a:effectLst/>
      </p:bgPr>
    </p:bg>
    <p:spTree>
      <p:nvGrpSpPr>
        <p:cNvPr id="1" name=""/>
        <p:cNvGrpSpPr/>
        <p:nvPr/>
      </p:nvGrpSpPr>
      <p:grpSpPr/>
      <p:sp>
        <p:nvSpPr>
          <p:cNvPr id="2050" name="标题占位符 1"/>
          <p:cNvSpPr>
            <a:spLocks noGrp="1"/>
          </p:cNvSpPr>
          <p:nvPr>
            <p:ph type="title"/>
          </p:nvPr>
        </p:nvSpPr>
        <p:spPr>
          <a:xfrm>
            <a:off x="771525" y="476250"/>
            <a:ext cx="12498388" cy="714375"/>
          </a:xfrm>
          <a:prstGeom prst="rect">
            <a:avLst/>
          </a:prstGeom>
          <a:noFill/>
          <a:ln w="9525">
            <a:noFill/>
          </a:ln>
        </p:spPr>
        <p:txBody>
          <a:bodyPr lIns="101600" tIns="38100" rIns="76200" bIns="38100" anchor="ctr" anchorCtr="0"/>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771525" y="1428750"/>
            <a:ext cx="12498388" cy="5554663"/>
          </a:xfrm>
          <a:prstGeom prst="rect">
            <a:avLst/>
          </a:prstGeom>
          <a:noFill/>
          <a:ln w="9525">
            <a:noFill/>
          </a:ln>
        </p:spPr>
        <p:txBody>
          <a:bodyPr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052" name="日期占位符 3"/>
          <p:cNvSpPr>
            <a:spLocks noGrp="1" noChangeArrowheads="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buFont typeface="Arial" panose="020B0604020202020204" pitchFamily="34" charset="0"/>
              <a:buNone/>
              <a:defRPr sz="13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29C4E4E8-7083-4EE4-A0B2-0FA56882964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lgn="ctr">
              <a:buFont typeface="Arial" panose="020B0604020202020204" pitchFamily="34" charset="0"/>
              <a:buNone/>
              <a:defRPr sz="13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lstStyle>
            <a:lvl1pPr algn="r">
              <a:defRPr sz="1300">
                <a:solidFill>
                  <a:srgbClr val="898989"/>
                </a:solidFill>
              </a:defRPr>
            </a:lvl1pPr>
          </a:lstStyle>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
        <p:nvSpPr>
          <p:cNvPr id="2055" name="KSO_TEMPLATE" hidden="1"/>
          <p:cNvSpPr>
            <a:spLocks noChangeArrowheads="1"/>
          </p:cNvSpPr>
          <p:nvPr/>
        </p:nvSpPr>
        <p:spPr bwMode="auto">
          <a:xfrm>
            <a:off x="0" y="0"/>
            <a:ext cx="0" cy="0"/>
          </a:xfrm>
          <a:prstGeom prst="rect">
            <a:avLst/>
          </a:prstGeom>
          <a:solidFill>
            <a:schemeClr val="accent1"/>
          </a:solidFill>
          <a:ln w="12700" cap="flat" cmpd="sng">
            <a:solidFill>
              <a:srgbClr val="42719B"/>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p:txStyles>
    <p:titleStyle>
      <a:lvl1pPr marL="1008380" indent="-1008380" algn="l" rtl="0" eaLnBrk="0" fontAlgn="base" hangingPunct="0">
        <a:spcBef>
          <a:spcPct val="0"/>
        </a:spcBef>
        <a:spcAft>
          <a:spcPct val="0"/>
        </a:spcAft>
        <a:defRPr sz="3000" b="1">
          <a:solidFill>
            <a:schemeClr val="tx1"/>
          </a:solidFill>
          <a:latin typeface="+mj-lt"/>
          <a:ea typeface="+mj-ea"/>
          <a:cs typeface="+mj-cs"/>
          <a:sym typeface="Arial" panose="020B0604020202020204" pitchFamily="34" charset="0"/>
        </a:defRPr>
      </a:lvl1pPr>
      <a:lvl2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4655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9227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3799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8371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25273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cs typeface="+mn-cs"/>
          <a:sym typeface="Arial" panose="020B0604020202020204" pitchFamily="34" charset="0"/>
        </a:defRPr>
      </a:lvl1pPr>
      <a:lvl2pPr marL="755650"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2pPr>
      <a:lvl3pPr marL="1260475"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3pPr>
      <a:lvl4pPr marL="1764665"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4pPr>
      <a:lvl5pPr marL="226822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5pPr>
      <a:lvl6pPr marL="27254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6pPr>
      <a:lvl7pPr marL="31826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7pPr>
      <a:lvl8pPr marL="36398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8pPr>
      <a:lvl9pPr marL="40970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1"/>
          <a:tileRect/>
        </a:gradFill>
        <a:effectLst/>
      </p:bgPr>
    </p:bg>
    <p:spTree>
      <p:nvGrpSpPr>
        <p:cNvPr id="1" name=""/>
        <p:cNvGrpSpPr/>
        <p:nvPr/>
      </p:nvGrpSpPr>
      <p:grpSpPr/>
      <p:sp>
        <p:nvSpPr>
          <p:cNvPr id="3074" name="标题占位符 1"/>
          <p:cNvSpPr>
            <a:spLocks noGrp="1"/>
          </p:cNvSpPr>
          <p:nvPr>
            <p:ph type="title"/>
          </p:nvPr>
        </p:nvSpPr>
        <p:spPr>
          <a:xfrm>
            <a:off x="771525" y="476250"/>
            <a:ext cx="12498388" cy="714375"/>
          </a:xfrm>
          <a:prstGeom prst="rect">
            <a:avLst/>
          </a:prstGeom>
          <a:noFill/>
          <a:ln w="9525">
            <a:noFill/>
          </a:ln>
        </p:spPr>
        <p:txBody>
          <a:bodyPr lIns="101600" tIns="38100" rIns="76200" bIns="38100" anchor="ctr" anchorCtr="0"/>
          <a:p>
            <a:pPr lvl="0"/>
            <a:r>
              <a:rPr lang="zh-CN" altLang="en-US" dirty="0"/>
              <a:t>单击此处编辑母版标题样式</a:t>
            </a:r>
            <a:endParaRPr lang="zh-CN" altLang="en-US" dirty="0"/>
          </a:p>
        </p:txBody>
      </p:sp>
      <p:sp>
        <p:nvSpPr>
          <p:cNvPr id="3075" name="文本占位符 2"/>
          <p:cNvSpPr>
            <a:spLocks noGrp="1"/>
          </p:cNvSpPr>
          <p:nvPr>
            <p:ph type="body"/>
          </p:nvPr>
        </p:nvSpPr>
        <p:spPr>
          <a:xfrm>
            <a:off x="771525" y="1428750"/>
            <a:ext cx="12498388" cy="5554663"/>
          </a:xfrm>
          <a:prstGeom prst="rect">
            <a:avLst/>
          </a:prstGeom>
          <a:noFill/>
          <a:ln w="9525">
            <a:noFill/>
          </a:ln>
        </p:spPr>
        <p:txBody>
          <a:bodyPr lIns="101600" tIns="0" rIns="82550" bIns="0"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076" name="日期占位符 3"/>
          <p:cNvSpPr>
            <a:spLocks noGrp="1" noChangeArrowheads="1"/>
          </p:cNvSpPr>
          <p:nvPr>
            <p:ph type="dt" sz="half" idx="2"/>
          </p:nvPr>
        </p:nvSpPr>
        <p:spPr bwMode="auto">
          <a:xfrm>
            <a:off x="1012825" y="6999288"/>
            <a:ext cx="3108325" cy="349250"/>
          </a:xfrm>
          <a:prstGeom prst="rect">
            <a:avLst/>
          </a:prstGeom>
          <a:noFill/>
          <a:ln w="9525">
            <a:noFill/>
            <a:miter lim="800000"/>
          </a:ln>
        </p:spPr>
        <p:txBody>
          <a:bodyPr vert="horz" wrap="square" lIns="91440" tIns="45720" rIns="91440" bIns="45720" numCol="1" anchor="ctr" anchorCtr="0" compatLnSpc="1"/>
          <a:lstStyle>
            <a:lvl1pPr>
              <a:buFont typeface="Arial" panose="020B0604020202020204" pitchFamily="34" charset="0"/>
              <a:buNone/>
              <a:defRPr sz="13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F9BEEDEB-23F5-4D6A-B0AB-FF0C7D6D67EB}"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077" name="页脚占位符 4"/>
          <p:cNvSpPr>
            <a:spLocks noGrp="1" noChangeArrowheads="1"/>
          </p:cNvSpPr>
          <p:nvPr>
            <p:ph type="ftr" sz="quarter" idx="3"/>
          </p:nvPr>
        </p:nvSpPr>
        <p:spPr bwMode="auto">
          <a:xfrm>
            <a:off x="4738688" y="6999288"/>
            <a:ext cx="4562475" cy="349250"/>
          </a:xfrm>
          <a:prstGeom prst="rect">
            <a:avLst/>
          </a:prstGeom>
          <a:noFill/>
          <a:ln w="9525">
            <a:noFill/>
            <a:miter lim="800000"/>
          </a:ln>
        </p:spPr>
        <p:txBody>
          <a:bodyPr vert="horz" wrap="square" lIns="91440" tIns="45720" rIns="91440" bIns="45720" numCol="1" anchor="ctr" anchorCtr="0" compatLnSpc="1"/>
          <a:lstStyle>
            <a:lvl1pPr algn="ctr">
              <a:buFont typeface="Arial" panose="020B0604020202020204" pitchFamily="34" charset="0"/>
              <a:buNone/>
              <a:defRPr sz="13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078" name="灯片编号占位符 5"/>
          <p:cNvSpPr>
            <a:spLocks noGrp="1" noChangeArrowheads="1"/>
          </p:cNvSpPr>
          <p:nvPr>
            <p:ph type="sldNum" sz="quarter" idx="4"/>
          </p:nvPr>
        </p:nvSpPr>
        <p:spPr bwMode="auto">
          <a:xfrm>
            <a:off x="9917113" y="6999288"/>
            <a:ext cx="3108325" cy="349250"/>
          </a:xfrm>
          <a:prstGeom prst="rect">
            <a:avLst/>
          </a:prstGeom>
          <a:noFill/>
          <a:ln w="9525">
            <a:noFill/>
            <a:miter lim="800000"/>
          </a:ln>
        </p:spPr>
        <p:txBody>
          <a:bodyPr vert="horz" wrap="square" lIns="91440" tIns="45720" rIns="91440" bIns="45720" numCol="1" anchor="ctr" anchorCtr="0" compatLnSpc="1"/>
          <a:lstStyle>
            <a:lvl1pPr algn="r">
              <a:defRPr sz="1300">
                <a:solidFill>
                  <a:srgbClr val="898989"/>
                </a:solidFill>
              </a:defRPr>
            </a:lvl1pPr>
          </a:lstStyle>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
        <p:nvSpPr>
          <p:cNvPr id="3079" name="KSO_TEMPLATE" hidden="1"/>
          <p:cNvSpPr>
            <a:spLocks noChangeArrowheads="1"/>
          </p:cNvSpPr>
          <p:nvPr/>
        </p:nvSpPr>
        <p:spPr bwMode="auto">
          <a:xfrm>
            <a:off x="0" y="0"/>
            <a:ext cx="0" cy="0"/>
          </a:xfrm>
          <a:prstGeom prst="rect">
            <a:avLst/>
          </a:prstGeom>
          <a:solidFill>
            <a:schemeClr val="accent1"/>
          </a:solidFill>
          <a:ln w="12700" cap="flat" cmpd="sng">
            <a:solidFill>
              <a:srgbClr val="42719B"/>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p:txStyles>
    <p:titleStyle>
      <a:lvl1pPr marL="1008380" indent="-1008380" algn="l" rtl="0" eaLnBrk="0" fontAlgn="base" hangingPunct="0">
        <a:spcBef>
          <a:spcPct val="0"/>
        </a:spcBef>
        <a:spcAft>
          <a:spcPct val="0"/>
        </a:spcAft>
        <a:defRPr sz="3000" b="1">
          <a:solidFill>
            <a:schemeClr val="tx1"/>
          </a:solidFill>
          <a:latin typeface="+mj-lt"/>
          <a:ea typeface="+mj-ea"/>
          <a:cs typeface="+mj-cs"/>
          <a:sym typeface="Arial" panose="020B0604020202020204" pitchFamily="34" charset="0"/>
        </a:defRPr>
      </a:lvl1pPr>
      <a:lvl2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4655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9227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3799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8371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25273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cs typeface="+mn-cs"/>
          <a:sym typeface="Arial" panose="020B0604020202020204" pitchFamily="34" charset="0"/>
        </a:defRPr>
      </a:lvl1pPr>
      <a:lvl2pPr marL="755650"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2pPr>
      <a:lvl3pPr marL="1260475"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3pPr>
      <a:lvl4pPr marL="1764665"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4pPr>
      <a:lvl5pPr marL="226822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5pPr>
      <a:lvl6pPr marL="27254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6pPr>
      <a:lvl7pPr marL="31826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7pPr>
      <a:lvl8pPr marL="36398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8pPr>
      <a:lvl9pPr marL="4097020"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4.jpe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master"/>
          <p:cNvPicPr>
            <a:picLocks noChangeAspect="1"/>
          </p:cNvPicPr>
          <p:nvPr/>
        </p:nvPicPr>
        <p:blipFill>
          <a:blip r:embed="rId1"/>
          <a:stretch>
            <a:fillRect/>
          </a:stretch>
        </p:blipFill>
        <p:spPr>
          <a:xfrm>
            <a:off x="0" y="0"/>
            <a:ext cx="14039215" cy="755904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1" name="图片 1" descr="筋膜枪系列海报"/>
          <p:cNvPicPr>
            <a:picLocks noChangeAspect="1"/>
          </p:cNvPicPr>
          <p:nvPr/>
        </p:nvPicPr>
        <p:blipFill>
          <a:blip r:embed="rId1"/>
          <a:srcRect l="2554" b="3099"/>
          <a:stretch>
            <a:fillRect/>
          </a:stretch>
        </p:blipFill>
        <p:spPr>
          <a:xfrm>
            <a:off x="7305675" y="3708400"/>
            <a:ext cx="2689225" cy="3335338"/>
          </a:xfrm>
          <a:prstGeom prst="rect">
            <a:avLst/>
          </a:prstGeom>
          <a:noFill/>
          <a:ln w="9525">
            <a:noFill/>
          </a:ln>
        </p:spPr>
      </p:pic>
      <p:sp>
        <p:nvSpPr>
          <p:cNvPr id="3" name="矩形 2"/>
          <p:cNvSpPr/>
          <p:nvPr/>
        </p:nvSpPr>
        <p:spPr>
          <a:xfrm>
            <a:off x="5059363" y="684213"/>
            <a:ext cx="3784600" cy="760413"/>
          </a:xfrm>
          <a:prstGeom prst="rect">
            <a:avLst/>
          </a:prstGeom>
          <a:solidFill>
            <a:srgbClr val="2AD2C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r>
              <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Comparsion</a:t>
            </a:r>
            <a:endPar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5843" name="TextBox 1"/>
          <p:cNvSpPr txBox="1"/>
          <p:nvPr/>
        </p:nvSpPr>
        <p:spPr>
          <a:xfrm>
            <a:off x="4354513" y="2413000"/>
            <a:ext cx="1946275" cy="891540"/>
          </a:xfrm>
          <a:prstGeom prst="rect">
            <a:avLst/>
          </a:prstGeom>
          <a:noFill/>
          <a:ln w="9525">
            <a:noFill/>
          </a:ln>
        </p:spPr>
        <p:txBody>
          <a:bodyPr wrap="square" lIns="0" tIns="0" rIns="0" anchor="t" anchorCtr="0">
            <a:spAutoFit/>
          </a:bodyPr>
          <a:p>
            <a:pPr>
              <a:lnSpc>
                <a:spcPts val="2200"/>
              </a:lnSpc>
            </a:pPr>
            <a:r>
              <a:rPr lang="en-US" altLang="zh-CN" sz="1500" dirty="0">
                <a:solidFill>
                  <a:srgbClr val="000000"/>
                </a:solidFill>
                <a:latin typeface="微软雅黑" panose="020B0503020204020204" pitchFamily="34" charset="-122"/>
                <a:ea typeface="微软雅黑" panose="020B0503020204020204" pitchFamily="34" charset="-122"/>
                <a:sym typeface="+mn-ea"/>
              </a:rPr>
              <a:t>No automatic identification function.</a:t>
            </a:r>
            <a:endParaRPr lang="en-US" altLang="zh-CN" sz="1500" dirty="0">
              <a:solidFill>
                <a:srgbClr val="000000"/>
              </a:solidFill>
              <a:latin typeface="微软雅黑" panose="020B0503020204020204" pitchFamily="34" charset="-122"/>
              <a:ea typeface="微软雅黑" panose="020B0503020204020204" pitchFamily="34" charset="-122"/>
            </a:endParaRPr>
          </a:p>
        </p:txBody>
      </p:sp>
      <p:sp>
        <p:nvSpPr>
          <p:cNvPr id="35844" name="TextBox 1"/>
          <p:cNvSpPr txBox="1"/>
          <p:nvPr/>
        </p:nvSpPr>
        <p:spPr>
          <a:xfrm>
            <a:off x="9278938" y="2403475"/>
            <a:ext cx="3733800" cy="609600"/>
          </a:xfrm>
          <a:prstGeom prst="rect">
            <a:avLst/>
          </a:prstGeom>
          <a:noFill/>
          <a:ln w="9525">
            <a:noFill/>
          </a:ln>
        </p:spPr>
        <p:txBody>
          <a:bodyPr wrap="none" lIns="0" tIns="0" rIns="0" anchor="t" anchorCtr="0">
            <a:spAutoFit/>
          </a:bodyPr>
          <a:p>
            <a:pPr algn="l" defTabSz="914400">
              <a:lnSpc>
                <a:spcPts val="2200"/>
              </a:lnSpc>
              <a:tabLst>
                <a:tab pos="76200" algn="l"/>
              </a:tabLst>
            </a:pPr>
            <a:r>
              <a:rPr lang="en-US" altLang="zh-CN" sz="1500" dirty="0">
                <a:solidFill>
                  <a:srgbClr val="000000"/>
                </a:solidFill>
                <a:latin typeface="微软雅黑" panose="020B0503020204020204" pitchFamily="34" charset="-122"/>
                <a:ea typeface="微软雅黑" panose="020B0503020204020204" pitchFamily="34" charset="-122"/>
                <a:sym typeface="+mn-ea"/>
              </a:rPr>
              <a:t>Intelligent bone recognition</a:t>
            </a:r>
            <a:endParaRPr lang="en-US" altLang="zh-CN" sz="1500" dirty="0">
              <a:solidFill>
                <a:srgbClr val="000000"/>
              </a:solidFill>
              <a:latin typeface="微软雅黑" panose="020B0503020204020204" pitchFamily="34" charset="-122"/>
              <a:ea typeface="微软雅黑" panose="020B0503020204020204" pitchFamily="34" charset="-122"/>
            </a:endParaRPr>
          </a:p>
          <a:p>
            <a:pPr algn="l" defTabSz="914400">
              <a:lnSpc>
                <a:spcPts val="2200"/>
              </a:lnSpc>
              <a:tabLst>
                <a:tab pos="76200" algn="l"/>
              </a:tabLst>
            </a:pPr>
            <a:r>
              <a:rPr lang="en-US" altLang="zh-CN" sz="1500" dirty="0">
                <a:solidFill>
                  <a:srgbClr val="000000"/>
                </a:solidFill>
                <a:latin typeface="微软雅黑" panose="020B0503020204020204" pitchFamily="34" charset="-122"/>
                <a:ea typeface="微软雅黑" panose="020B0503020204020204" pitchFamily="34" charset="-122"/>
                <a:sym typeface="+mn-ea"/>
              </a:rPr>
              <a:t>Not afraid of accidental injury, safe to us.</a:t>
            </a:r>
            <a:endParaRPr lang="zh-CN" altLang="en-US" sz="1500" dirty="0">
              <a:solidFill>
                <a:srgbClr val="000000"/>
              </a:solidFill>
              <a:latin typeface="微软雅黑" panose="020B0503020204020204" pitchFamily="34" charset="-122"/>
              <a:ea typeface="微软雅黑" panose="020B0503020204020204" pitchFamily="34" charset="-122"/>
            </a:endParaRPr>
          </a:p>
        </p:txBody>
      </p:sp>
      <p:pic>
        <p:nvPicPr>
          <p:cNvPr id="35845" name="图片 1" descr="图片1"/>
          <p:cNvPicPr>
            <a:picLocks noChangeAspect="1"/>
          </p:cNvPicPr>
          <p:nvPr/>
        </p:nvPicPr>
        <p:blipFill>
          <a:blip r:embed="rId2"/>
          <a:stretch>
            <a:fillRect/>
          </a:stretch>
        </p:blipFill>
        <p:spPr>
          <a:xfrm>
            <a:off x="7521575" y="2052638"/>
            <a:ext cx="1571625" cy="1190625"/>
          </a:xfrm>
          <a:prstGeom prst="rect">
            <a:avLst/>
          </a:prstGeom>
          <a:noFill/>
          <a:ln w="9525">
            <a:noFill/>
          </a:ln>
        </p:spPr>
      </p:pic>
      <p:pic>
        <p:nvPicPr>
          <p:cNvPr id="35846" name="Picture 2"/>
          <p:cNvPicPr>
            <a:picLocks noChangeAspect="1"/>
          </p:cNvPicPr>
          <p:nvPr/>
        </p:nvPicPr>
        <p:blipFill>
          <a:blip r:embed="rId3"/>
          <a:stretch>
            <a:fillRect/>
          </a:stretch>
        </p:blipFill>
        <p:spPr>
          <a:xfrm>
            <a:off x="1978025" y="3524250"/>
            <a:ext cx="2868613" cy="3541713"/>
          </a:xfrm>
          <a:prstGeom prst="rect">
            <a:avLst/>
          </a:prstGeom>
          <a:noFill/>
          <a:ln w="9525">
            <a:noFill/>
          </a:ln>
        </p:spPr>
      </p:pic>
      <p:pic>
        <p:nvPicPr>
          <p:cNvPr id="35847" name="Picture 3"/>
          <p:cNvPicPr>
            <a:picLocks noChangeAspect="1"/>
          </p:cNvPicPr>
          <p:nvPr/>
        </p:nvPicPr>
        <p:blipFill>
          <a:blip r:embed="rId4"/>
          <a:stretch>
            <a:fillRect/>
          </a:stretch>
        </p:blipFill>
        <p:spPr>
          <a:xfrm>
            <a:off x="1978025" y="2197100"/>
            <a:ext cx="2162175" cy="990600"/>
          </a:xfrm>
          <a:prstGeom prst="rect">
            <a:avLst/>
          </a:prstGeom>
          <a:noFill/>
          <a:ln w="9525">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Rectangle 7"/>
          <p:cNvSpPr/>
          <p:nvPr/>
        </p:nvSpPr>
        <p:spPr>
          <a:xfrm>
            <a:off x="384175" y="4283075"/>
            <a:ext cx="6883400" cy="2781300"/>
          </a:xfrm>
          <a:prstGeom prst="rect">
            <a:avLst/>
          </a:prstGeom>
          <a:noFill/>
          <a:ln w="9525">
            <a:noFill/>
          </a:ln>
        </p:spPr>
        <p:txBody>
          <a:bodyPr wrap="square" lIns="150666" tIns="75333" rIns="150666" bIns="75333" anchor="t" anchorCtr="0">
            <a:spAutoFit/>
          </a:bodyPr>
          <a:p>
            <a:pPr algn="just">
              <a:lnSpc>
                <a:spcPct val="150000"/>
              </a:lnSpc>
            </a:pP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When inserting different </a:t>
            </a: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massage head</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the system will </a:t>
            </a: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automatically identify</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the same time automatically configure the massage head corresponding to the percussion mode, intensity, amplitude</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pP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Precise configuration of percussion for different muscle areas</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866" name="文本框 5"/>
          <p:cNvSpPr txBox="1"/>
          <p:nvPr/>
        </p:nvSpPr>
        <p:spPr>
          <a:xfrm>
            <a:off x="858838" y="2987675"/>
            <a:ext cx="6829425" cy="1012825"/>
          </a:xfrm>
          <a:prstGeom prst="rect">
            <a:avLst/>
          </a:prstGeom>
          <a:noFill/>
          <a:ln w="9525">
            <a:noFill/>
          </a:ln>
        </p:spPr>
        <p:txBody>
          <a:bodyPr wrap="square" lIns="91433" tIns="45717" rIns="91433" bIns="45717"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rPr>
              <a:t>AI</a:t>
            </a:r>
            <a:r>
              <a:rPr lang="zh-CN" altLang="zh-CN" sz="3000" b="1" dirty="0">
                <a:solidFill>
                  <a:srgbClr val="2AD2C9"/>
                </a:solidFill>
                <a:latin typeface="微软雅黑" panose="020B0503020204020204" pitchFamily="34" charset="-122"/>
                <a:ea typeface="微软雅黑" panose="020B0503020204020204" pitchFamily="34" charset="-122"/>
              </a:rPr>
              <a:t> Auto-adaptive</a:t>
            </a:r>
            <a:r>
              <a:rPr lang="en-US" altLang="zh-CN" sz="3000" b="1" dirty="0">
                <a:solidFill>
                  <a:srgbClr val="2AD2C9"/>
                </a:solidFill>
                <a:latin typeface="微软雅黑" panose="020B0503020204020204" pitchFamily="34" charset="-122"/>
                <a:ea typeface="微软雅黑" panose="020B0503020204020204" pitchFamily="34" charset="-122"/>
              </a:rPr>
              <a:t> </a:t>
            </a:r>
            <a:r>
              <a:rPr lang="zh-CN" altLang="zh-CN" sz="3000" b="1" dirty="0">
                <a:solidFill>
                  <a:srgbClr val="2AD2C9"/>
                </a:solidFill>
                <a:latin typeface="微软雅黑" panose="020B0503020204020204" pitchFamily="34" charset="-122"/>
                <a:ea typeface="微软雅黑" panose="020B0503020204020204" pitchFamily="34" charset="-122"/>
              </a:rPr>
              <a:t>percussion modes switching</a:t>
            </a:r>
            <a:endParaRPr lang="zh-CN" altLang="zh-CN" sz="3000" b="1" dirty="0">
              <a:solidFill>
                <a:srgbClr val="2AD2C9"/>
              </a:solidFill>
              <a:latin typeface="微软雅黑" panose="020B0503020204020204" pitchFamily="34" charset="-122"/>
              <a:ea typeface="微软雅黑" panose="020B0503020204020204" pitchFamily="34" charset="-122"/>
            </a:endParaRPr>
          </a:p>
        </p:txBody>
      </p:sp>
      <p:pic>
        <p:nvPicPr>
          <p:cNvPr id="36867" name="图片 4" descr="5"/>
          <p:cNvPicPr>
            <a:picLocks noChangeAspect="1"/>
          </p:cNvPicPr>
          <p:nvPr/>
        </p:nvPicPr>
        <p:blipFill>
          <a:blip r:embed="rId1"/>
          <a:srcRect t="3499"/>
          <a:stretch>
            <a:fillRect/>
          </a:stretch>
        </p:blipFill>
        <p:spPr>
          <a:xfrm>
            <a:off x="7583488" y="1444625"/>
            <a:ext cx="5743575" cy="5324475"/>
          </a:xfrm>
          <a:prstGeom prst="rect">
            <a:avLst/>
          </a:prstGeom>
          <a:noFill/>
          <a:ln w="9525">
            <a:noFill/>
          </a:ln>
        </p:spPr>
      </p:pic>
      <p:sp>
        <p:nvSpPr>
          <p:cNvPr id="36868" name="矩形 1"/>
          <p:cNvSpPr/>
          <p:nvPr/>
        </p:nvSpPr>
        <p:spPr>
          <a:xfrm>
            <a:off x="859473" y="142113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6869" name="文本框 5"/>
          <p:cNvSpPr txBox="1"/>
          <p:nvPr/>
        </p:nvSpPr>
        <p:spPr>
          <a:xfrm>
            <a:off x="1019175" y="1476375"/>
            <a:ext cx="5653088" cy="1116013"/>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2</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图片 5" descr="筋膜枪高配英文"/>
          <p:cNvPicPr>
            <a:picLocks noChangeAspect="1"/>
          </p:cNvPicPr>
          <p:nvPr/>
        </p:nvPicPr>
        <p:blipFill>
          <a:blip r:embed="rId1"/>
          <a:stretch>
            <a:fillRect/>
          </a:stretch>
        </p:blipFill>
        <p:spPr>
          <a:xfrm>
            <a:off x="7456488" y="1296988"/>
            <a:ext cx="5797550" cy="5341937"/>
          </a:xfrm>
          <a:prstGeom prst="rect">
            <a:avLst/>
          </a:prstGeom>
          <a:noFill/>
          <a:ln w="9525">
            <a:noFill/>
          </a:ln>
        </p:spPr>
      </p:pic>
      <p:sp>
        <p:nvSpPr>
          <p:cNvPr id="37890" name="Rectangle 7"/>
          <p:cNvSpPr/>
          <p:nvPr/>
        </p:nvSpPr>
        <p:spPr>
          <a:xfrm>
            <a:off x="466725" y="3779838"/>
            <a:ext cx="6696075" cy="2919412"/>
          </a:xfrm>
          <a:prstGeom prst="rect">
            <a:avLst/>
          </a:prstGeom>
          <a:noFill/>
          <a:ln w="9525">
            <a:noFill/>
          </a:ln>
        </p:spPr>
        <p:txBody>
          <a:bodyPr wrap="square" lIns="150666" tIns="75333" rIns="150666" bIns="75333" anchor="t" anchorCtr="0">
            <a:spAutoFit/>
          </a:bodyPr>
          <a:p>
            <a:pPr algn="just">
              <a:lnSpc>
                <a:spcPts val="3600"/>
              </a:lnSpc>
            </a:pP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Unlike the traditional massage guns without intelligent voice broadcast</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Super Hit </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Master </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provides more </a:t>
            </a: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convenient and instant voice guidance</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When inserting different massage head, the system will automatically switch percussion mode,At the</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900" dirty="0">
                <a:latin typeface="微软雅黑" panose="020B0503020204020204" pitchFamily="34" charset="-122"/>
                <a:ea typeface="微软雅黑" panose="020B0503020204020204" pitchFamily="34" charset="-122"/>
                <a:sym typeface="微软雅黑" panose="020B0503020204020204" pitchFamily="34" charset="-122"/>
              </a:rPr>
              <a:t>same time </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automatically voice broadcasting</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891" name="文本框 5"/>
          <p:cNvSpPr txBox="1"/>
          <p:nvPr/>
        </p:nvSpPr>
        <p:spPr>
          <a:xfrm>
            <a:off x="858838" y="2987675"/>
            <a:ext cx="4337050" cy="552450"/>
          </a:xfrm>
          <a:prstGeom prst="rect">
            <a:avLst/>
          </a:prstGeom>
          <a:noFill/>
          <a:ln w="9525">
            <a:noFill/>
          </a:ln>
        </p:spPr>
        <p:txBody>
          <a:bodyPr wrap="square" lIns="91433" tIns="45717" rIns="91433" bIns="45717"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rPr>
              <a:t>AI</a:t>
            </a:r>
            <a:r>
              <a:rPr lang="zh-CN" altLang="zh-CN" sz="3000" b="1" dirty="0">
                <a:solidFill>
                  <a:srgbClr val="2AD2C9"/>
                </a:solidFill>
                <a:latin typeface="微软雅黑" panose="020B0503020204020204" pitchFamily="34" charset="-122"/>
                <a:ea typeface="微软雅黑" panose="020B0503020204020204" pitchFamily="34" charset="-122"/>
              </a:rPr>
              <a:t> </a:t>
            </a:r>
            <a:r>
              <a:rPr lang="en-US" altLang="zh-CN" sz="30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Voice broadcast</a:t>
            </a:r>
            <a:endParaRPr lang="en-US" altLang="zh-CN" sz="3000" b="1" dirty="0">
              <a:solidFill>
                <a:srgbClr val="2AD2C9"/>
              </a:solidFill>
              <a:latin typeface="微软雅黑" panose="020B0503020204020204" pitchFamily="34" charset="-122"/>
              <a:ea typeface="微软雅黑" panose="020B0503020204020204" pitchFamily="34" charset="-122"/>
            </a:endParaRPr>
          </a:p>
        </p:txBody>
      </p:sp>
      <p:sp>
        <p:nvSpPr>
          <p:cNvPr id="37892"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7893" name="文本框 5"/>
          <p:cNvSpPr txBox="1"/>
          <p:nvPr/>
        </p:nvSpPr>
        <p:spPr>
          <a:xfrm>
            <a:off x="1019175" y="1476375"/>
            <a:ext cx="5653088" cy="1116013"/>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3</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图片 4" descr="筋膜枪高配英文"/>
          <p:cNvPicPr>
            <a:picLocks noChangeAspect="1"/>
          </p:cNvPicPr>
          <p:nvPr/>
        </p:nvPicPr>
        <p:blipFill>
          <a:blip r:embed="rId1"/>
          <a:srcRect l="4698" t="7898" r="4480"/>
          <a:stretch>
            <a:fillRect/>
          </a:stretch>
        </p:blipFill>
        <p:spPr>
          <a:xfrm>
            <a:off x="7812088" y="1116013"/>
            <a:ext cx="6015037" cy="5738812"/>
          </a:xfrm>
          <a:prstGeom prst="rect">
            <a:avLst/>
          </a:prstGeom>
          <a:noFill/>
          <a:ln w="9525">
            <a:noFill/>
          </a:ln>
        </p:spPr>
      </p:pic>
      <p:sp>
        <p:nvSpPr>
          <p:cNvPr id="38914" name="Rectangle 7"/>
          <p:cNvSpPr/>
          <p:nvPr/>
        </p:nvSpPr>
        <p:spPr>
          <a:xfrm>
            <a:off x="466725" y="4116388"/>
            <a:ext cx="6924675" cy="3219450"/>
          </a:xfrm>
          <a:prstGeom prst="rect">
            <a:avLst/>
          </a:prstGeom>
          <a:noFill/>
          <a:ln w="9525">
            <a:noFill/>
          </a:ln>
        </p:spPr>
        <p:txBody>
          <a:bodyPr wrap="square" lIns="150666" tIns="75333" rIns="150666" bIns="75333" anchor="t" anchorCtr="0">
            <a:spAutoFit/>
          </a:bodyPr>
          <a:p>
            <a:pPr algn="just">
              <a:lnSpc>
                <a:spcPct val="150000"/>
              </a:lnSpc>
            </a:pP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Super Hit </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Master has</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more </a:t>
            </a:r>
            <a:r>
              <a:rPr lang="zh-CN" altLang="en-US" sz="19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intelligent control interface</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for higher Interactivity level,</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inimize users</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learning costs, shorten interactive paths</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50000"/>
              </a:lnSpc>
            </a:pP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Percussion modes, massage head icons, massage areas, time countdown, battery reminder, etc, all clear at a glance</a:t>
            </a:r>
            <a:r>
              <a:rPr lang="en-US" altLang="zh-CN"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9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Whether you are a professional or green hand, you can quickly master it! </a:t>
            </a:r>
            <a:endPar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915" name="文本框 5"/>
          <p:cNvSpPr txBox="1"/>
          <p:nvPr/>
        </p:nvSpPr>
        <p:spPr>
          <a:xfrm>
            <a:off x="323850" y="3059113"/>
            <a:ext cx="6403975" cy="1014412"/>
          </a:xfrm>
          <a:prstGeom prst="rect">
            <a:avLst/>
          </a:prstGeom>
          <a:noFill/>
          <a:ln w="9525">
            <a:noFill/>
          </a:ln>
        </p:spPr>
        <p:txBody>
          <a:bodyPr wrap="square" lIns="91433" tIns="45717" rIns="91433" bIns="45717" anchor="t" anchorCtr="0">
            <a:spAutoFit/>
          </a:bodyPr>
          <a:p>
            <a:r>
              <a:rPr lang="zh-CN" altLang="en-US" sz="3000" b="1" dirty="0">
                <a:solidFill>
                  <a:srgbClr val="2AD2C9"/>
                </a:solidFill>
                <a:latin typeface="微软雅黑" panose="020B0503020204020204" pitchFamily="34" charset="-122"/>
                <a:ea typeface="微软雅黑" panose="020B0503020204020204" pitchFamily="34" charset="-122"/>
              </a:rPr>
              <a:t> AI Visual</a:t>
            </a:r>
            <a:r>
              <a:rPr lang="en-US" altLang="zh-CN" sz="3000" b="1" dirty="0">
                <a:solidFill>
                  <a:srgbClr val="2AD2C9"/>
                </a:solidFill>
                <a:latin typeface="微软雅黑" panose="020B0503020204020204" pitchFamily="34" charset="-122"/>
                <a:ea typeface="微软雅黑" panose="020B0503020204020204" pitchFamily="34" charset="-122"/>
              </a:rPr>
              <a:t> </a:t>
            </a:r>
            <a:r>
              <a:rPr lang="zh-CN" altLang="en-US" sz="3000" b="1" dirty="0">
                <a:solidFill>
                  <a:srgbClr val="2AD2C9"/>
                </a:solidFill>
                <a:latin typeface="微软雅黑" panose="020B0503020204020204" pitchFamily="34" charset="-122"/>
                <a:ea typeface="微软雅黑" panose="020B0503020204020204" pitchFamily="34" charset="-122"/>
              </a:rPr>
              <a:t>intelligent control </a:t>
            </a:r>
            <a:endParaRPr lang="zh-CN" altLang="en-US" sz="3000" b="1" dirty="0">
              <a:solidFill>
                <a:srgbClr val="2AD2C9"/>
              </a:solidFill>
              <a:latin typeface="微软雅黑" panose="020B0503020204020204" pitchFamily="34" charset="-122"/>
              <a:ea typeface="微软雅黑" panose="020B0503020204020204" pitchFamily="34" charset="-122"/>
            </a:endParaRPr>
          </a:p>
          <a:p>
            <a:r>
              <a:rPr lang="zh-CN" altLang="en-US" sz="3000" b="1" dirty="0">
                <a:solidFill>
                  <a:srgbClr val="2AD2C9"/>
                </a:solidFill>
                <a:latin typeface="微软雅黑" panose="020B0503020204020204" pitchFamily="34" charset="-122"/>
                <a:ea typeface="微软雅黑" panose="020B0503020204020204" pitchFamily="34" charset="-122"/>
              </a:rPr>
              <a:t>interface</a:t>
            </a:r>
            <a:endParaRPr lang="zh-CN" altLang="en-US" sz="3000" b="1" dirty="0">
              <a:solidFill>
                <a:srgbClr val="2AD2C9"/>
              </a:solidFill>
              <a:latin typeface="微软雅黑" panose="020B0503020204020204" pitchFamily="34" charset="-122"/>
              <a:ea typeface="微软雅黑" panose="020B0503020204020204" pitchFamily="34" charset="-122"/>
            </a:endParaRPr>
          </a:p>
        </p:txBody>
      </p:sp>
      <p:sp>
        <p:nvSpPr>
          <p:cNvPr id="38916"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8917"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4</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TextBox 1"/>
          <p:cNvSpPr txBox="1"/>
          <p:nvPr/>
        </p:nvSpPr>
        <p:spPr>
          <a:xfrm>
            <a:off x="3881438" y="2474913"/>
            <a:ext cx="3198812" cy="1174750"/>
          </a:xfrm>
          <a:prstGeom prst="rect">
            <a:avLst/>
          </a:prstGeom>
          <a:noFill/>
          <a:ln w="9525">
            <a:noFill/>
          </a:ln>
        </p:spPr>
        <p:txBody>
          <a:bodyPr wrap="square" lIns="0" tIns="0" rIns="0" anchor="t" anchorCtr="0">
            <a:spAutoFit/>
          </a:bodyPr>
          <a:p>
            <a:pPr>
              <a:lnSpc>
                <a:spcPts val="2200"/>
              </a:lnSpc>
            </a:pPr>
            <a:r>
              <a:rPr lang="zh-CN" altLang="en-US" sz="1500" dirty="0">
                <a:solidFill>
                  <a:srgbClr val="000000"/>
                </a:solidFill>
                <a:latin typeface="微软雅黑" panose="020B0503020204020204" pitchFamily="34" charset="-122"/>
                <a:ea typeface="微软雅黑" panose="020B0503020204020204" pitchFamily="34" charset="-122"/>
              </a:rPr>
              <a:t>Without voice and visual functions, it is difficult for new</a:t>
            </a:r>
            <a:r>
              <a:rPr lang="en-US" altLang="zh-CN" sz="1500" dirty="0">
                <a:solidFill>
                  <a:srgbClr val="000000"/>
                </a:solidFill>
                <a:latin typeface="微软雅黑" panose="020B0503020204020204" pitchFamily="34" charset="-122"/>
                <a:ea typeface="微软雅黑" panose="020B0503020204020204" pitchFamily="34" charset="-122"/>
              </a:rPr>
              <a:t> users</a:t>
            </a:r>
            <a:r>
              <a:rPr lang="zh-CN" altLang="en-US" sz="1500" dirty="0">
                <a:solidFill>
                  <a:srgbClr val="000000"/>
                </a:solidFill>
                <a:latin typeface="微软雅黑" panose="020B0503020204020204" pitchFamily="34" charset="-122"/>
                <a:ea typeface="微软雅黑" panose="020B0503020204020204" pitchFamily="34" charset="-122"/>
              </a:rPr>
              <a:t> to get started and requires professional guidance</a:t>
            </a:r>
            <a:r>
              <a:rPr lang="en-US" altLang="zh-CN" sz="1500" dirty="0">
                <a:solidFill>
                  <a:srgbClr val="000000"/>
                </a:solidFill>
                <a:latin typeface="微软雅黑" panose="020B0503020204020204" pitchFamily="34" charset="-122"/>
                <a:ea typeface="微软雅黑" panose="020B0503020204020204" pitchFamily="34" charset="-122"/>
              </a:rPr>
              <a:t>. </a:t>
            </a:r>
            <a:endParaRPr lang="en-US" altLang="zh-CN" sz="1500" dirty="0">
              <a:solidFill>
                <a:srgbClr val="000000"/>
              </a:solidFill>
              <a:latin typeface="微软雅黑" panose="020B0503020204020204" pitchFamily="34" charset="-122"/>
              <a:ea typeface="微软雅黑" panose="020B0503020204020204" pitchFamily="34" charset="-122"/>
            </a:endParaRPr>
          </a:p>
        </p:txBody>
      </p:sp>
      <p:sp>
        <p:nvSpPr>
          <p:cNvPr id="39938" name="TextBox 1"/>
          <p:cNvSpPr txBox="1"/>
          <p:nvPr/>
        </p:nvSpPr>
        <p:spPr>
          <a:xfrm>
            <a:off x="10188575" y="2474913"/>
            <a:ext cx="2665413" cy="1174750"/>
          </a:xfrm>
          <a:prstGeom prst="rect">
            <a:avLst/>
          </a:prstGeom>
          <a:noFill/>
          <a:ln w="9525">
            <a:noFill/>
          </a:ln>
        </p:spPr>
        <p:txBody>
          <a:bodyPr wrap="square" lIns="0" tIns="0" rIns="0" anchor="t" anchorCtr="0">
            <a:spAutoFit/>
          </a:bodyPr>
          <a:p>
            <a:pPr defTabSz="914400">
              <a:lnSpc>
                <a:spcPts val="2200"/>
              </a:lnSpc>
              <a:tabLst>
                <a:tab pos="76200" algn="l"/>
              </a:tabLst>
            </a:pPr>
            <a:r>
              <a:rPr lang="en-US" altLang="zh-CN" sz="1500" dirty="0">
                <a:solidFill>
                  <a:srgbClr val="000000"/>
                </a:solidFill>
                <a:latin typeface="微软雅黑" panose="020B0503020204020204" pitchFamily="34" charset="-122"/>
                <a:ea typeface="微软雅黑" panose="020B0503020204020204" pitchFamily="34" charset="-122"/>
              </a:rPr>
              <a:t>V</a:t>
            </a:r>
            <a:r>
              <a:rPr lang="zh-CN" altLang="en-US" sz="1500" dirty="0">
                <a:solidFill>
                  <a:srgbClr val="000000"/>
                </a:solidFill>
                <a:latin typeface="微软雅黑" panose="020B0503020204020204" pitchFamily="34" charset="-122"/>
                <a:ea typeface="微软雅黑" panose="020B0503020204020204" pitchFamily="34" charset="-122"/>
              </a:rPr>
              <a:t>oice broadcast and visual </a:t>
            </a:r>
            <a:r>
              <a:rPr lang="en-US" altLang="zh-CN" sz="1500" dirty="0">
                <a:solidFill>
                  <a:srgbClr val="000000"/>
                </a:solidFill>
                <a:latin typeface="微软雅黑" panose="020B0503020204020204" pitchFamily="34" charset="-122"/>
                <a:ea typeface="微软雅黑" panose="020B0503020204020204" pitchFamily="34" charset="-122"/>
              </a:rPr>
              <a:t>interface</a:t>
            </a:r>
            <a:r>
              <a:rPr lang="zh-CN" altLang="en-US" sz="1500" dirty="0">
                <a:solidFill>
                  <a:srgbClr val="000000"/>
                </a:solidFill>
                <a:latin typeface="微软雅黑" panose="020B0503020204020204" pitchFamily="34" charset="-122"/>
                <a:ea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rPr>
              <a:t> i</a:t>
            </a:r>
            <a:r>
              <a:rPr lang="zh-CN" altLang="en-US" sz="1500" dirty="0">
                <a:solidFill>
                  <a:srgbClr val="000000"/>
                </a:solidFill>
                <a:latin typeface="微软雅黑" panose="020B0503020204020204" pitchFamily="34" charset="-122"/>
                <a:ea typeface="微软雅黑" panose="020B0503020204020204" pitchFamily="34" charset="-122"/>
              </a:rPr>
              <a:t>ntelligen</a:t>
            </a:r>
            <a:r>
              <a:rPr lang="en-US" altLang="zh-CN" sz="1500" dirty="0">
                <a:solidFill>
                  <a:srgbClr val="000000"/>
                </a:solidFill>
                <a:latin typeface="微软雅黑" panose="020B0503020204020204" pitchFamily="34" charset="-122"/>
                <a:ea typeface="微软雅黑" panose="020B0503020204020204" pitchFamily="34" charset="-122"/>
              </a:rPr>
              <a:t>t, to </a:t>
            </a:r>
            <a:r>
              <a:rPr lang="zh-CN" altLang="en-US" sz="1500" dirty="0">
                <a:solidFill>
                  <a:srgbClr val="000000"/>
                </a:solidFill>
                <a:latin typeface="微软雅黑" panose="020B0503020204020204" pitchFamily="34" charset="-122"/>
                <a:ea typeface="微软雅黑" panose="020B0503020204020204" pitchFamily="34" charset="-122"/>
              </a:rPr>
              <a:t>shorten time to learn</a:t>
            </a:r>
            <a:r>
              <a:rPr lang="en-US" altLang="zh-CN" sz="1500" dirty="0">
                <a:solidFill>
                  <a:srgbClr val="000000"/>
                </a:solidFill>
                <a:latin typeface="微软雅黑" panose="020B0503020204020204" pitchFamily="34" charset="-122"/>
                <a:ea typeface="微软雅黑" panose="020B0503020204020204" pitchFamily="34" charset="-122"/>
              </a:rPr>
              <a:t> how to use it. </a:t>
            </a:r>
            <a:endParaRPr lang="en-US" altLang="zh-CN" sz="1500" dirty="0">
              <a:solidFill>
                <a:srgbClr val="000000"/>
              </a:solidFill>
              <a:latin typeface="微软雅黑" panose="020B0503020204020204" pitchFamily="34" charset="-122"/>
              <a:ea typeface="微软雅黑" panose="020B0503020204020204" pitchFamily="34" charset="-122"/>
            </a:endParaRPr>
          </a:p>
        </p:txBody>
      </p:sp>
      <p:pic>
        <p:nvPicPr>
          <p:cNvPr id="39939" name="图片 1" descr="图片1"/>
          <p:cNvPicPr>
            <a:picLocks noChangeAspect="1"/>
          </p:cNvPicPr>
          <p:nvPr/>
        </p:nvPicPr>
        <p:blipFill>
          <a:blip r:embed="rId1"/>
          <a:stretch>
            <a:fillRect/>
          </a:stretch>
        </p:blipFill>
        <p:spPr>
          <a:xfrm>
            <a:off x="8172450" y="2195513"/>
            <a:ext cx="1571625" cy="1190625"/>
          </a:xfrm>
          <a:prstGeom prst="rect">
            <a:avLst/>
          </a:prstGeom>
          <a:noFill/>
          <a:ln w="9525">
            <a:noFill/>
          </a:ln>
        </p:spPr>
      </p:pic>
      <p:pic>
        <p:nvPicPr>
          <p:cNvPr id="39940" name="Picture 2"/>
          <p:cNvPicPr>
            <a:picLocks noChangeAspect="1"/>
          </p:cNvPicPr>
          <p:nvPr/>
        </p:nvPicPr>
        <p:blipFill>
          <a:blip r:embed="rId2"/>
          <a:srcRect l="5487" t="15523" r="7619" b="15298"/>
          <a:stretch>
            <a:fillRect/>
          </a:stretch>
        </p:blipFill>
        <p:spPr>
          <a:xfrm>
            <a:off x="1187450" y="2339975"/>
            <a:ext cx="2251075" cy="587375"/>
          </a:xfrm>
          <a:prstGeom prst="rect">
            <a:avLst/>
          </a:prstGeom>
          <a:noFill/>
          <a:ln w="9525">
            <a:noFill/>
          </a:ln>
        </p:spPr>
      </p:pic>
      <p:sp>
        <p:nvSpPr>
          <p:cNvPr id="2" name="矩形 1"/>
          <p:cNvSpPr/>
          <p:nvPr/>
        </p:nvSpPr>
        <p:spPr>
          <a:xfrm>
            <a:off x="5059363" y="755650"/>
            <a:ext cx="3784600" cy="760413"/>
          </a:xfrm>
          <a:prstGeom prst="rect">
            <a:avLst/>
          </a:prstGeom>
          <a:solidFill>
            <a:srgbClr val="2AD2C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r>
              <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Comparsion</a:t>
            </a:r>
            <a:endPar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39942" name="图片 3" descr="图片2"/>
          <p:cNvPicPr>
            <a:picLocks noChangeAspect="1"/>
          </p:cNvPicPr>
          <p:nvPr/>
        </p:nvPicPr>
        <p:blipFill>
          <a:blip r:embed="rId3"/>
          <a:srcRect l="4015" t="291" r="-40" b="2327"/>
          <a:stretch>
            <a:fillRect/>
          </a:stretch>
        </p:blipFill>
        <p:spPr>
          <a:xfrm>
            <a:off x="611188" y="3059113"/>
            <a:ext cx="3128962" cy="3402012"/>
          </a:xfrm>
          <a:prstGeom prst="rect">
            <a:avLst/>
          </a:prstGeom>
          <a:noFill/>
          <a:ln w="9525">
            <a:noFill/>
          </a:ln>
        </p:spPr>
      </p:pic>
      <p:pic>
        <p:nvPicPr>
          <p:cNvPr id="39943" name="图片 4" descr="未标题-1"/>
          <p:cNvPicPr>
            <a:picLocks noChangeAspect="1"/>
          </p:cNvPicPr>
          <p:nvPr/>
        </p:nvPicPr>
        <p:blipFill>
          <a:blip r:embed="rId4"/>
          <a:srcRect l="17386" t="8963" r="28194" b="8473"/>
          <a:stretch>
            <a:fillRect/>
          </a:stretch>
        </p:blipFill>
        <p:spPr>
          <a:xfrm>
            <a:off x="7812088" y="3651250"/>
            <a:ext cx="2235200" cy="3392488"/>
          </a:xfrm>
          <a:prstGeom prst="rect">
            <a:avLst/>
          </a:prstGeom>
          <a:noFill/>
          <a:ln w="9525">
            <a:noFill/>
          </a:ln>
        </p:spPr>
      </p:pic>
      <p:pic>
        <p:nvPicPr>
          <p:cNvPr id="39944" name="图片 5" descr="筋膜枪系列海报"/>
          <p:cNvPicPr>
            <a:picLocks noChangeAspect="1"/>
          </p:cNvPicPr>
          <p:nvPr/>
        </p:nvPicPr>
        <p:blipFill>
          <a:blip r:embed="rId5"/>
          <a:srcRect l="12773" t="65862" r="47755" b="3098"/>
          <a:stretch>
            <a:fillRect/>
          </a:stretch>
        </p:blipFill>
        <p:spPr>
          <a:xfrm>
            <a:off x="7731125" y="6046788"/>
            <a:ext cx="1089025" cy="1068387"/>
          </a:xfrm>
          <a:prstGeom prst="rect">
            <a:avLst/>
          </a:prstGeom>
          <a:noFill/>
          <a:ln w="9525">
            <a:no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Rectangle 7"/>
          <p:cNvSpPr/>
          <p:nvPr/>
        </p:nvSpPr>
        <p:spPr>
          <a:xfrm>
            <a:off x="495300" y="3924300"/>
            <a:ext cx="6550025" cy="3381375"/>
          </a:xfrm>
          <a:prstGeom prst="rect">
            <a:avLst/>
          </a:prstGeom>
          <a:noFill/>
          <a:ln w="9525">
            <a:noFill/>
          </a:ln>
        </p:spPr>
        <p:txBody>
          <a:bodyPr wrap="square" lIns="150666" tIns="75333" rIns="150666" bIns="75333" anchor="t" anchorCtr="0">
            <a:spAutoFit/>
          </a:bodyPr>
          <a:p>
            <a:pPr>
              <a:lnSpc>
                <a:spcPts val="3600"/>
              </a:lnSpc>
            </a:pPr>
            <a:r>
              <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Different from the traditional massage gun , Super Hit master has the power saving technology to save power. </a:t>
            </a:r>
            <a:endPar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3600"/>
              </a:lnSpc>
            </a:pPr>
            <a:r>
              <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When the body is hovering or away from the body, it will automatically idle or rest, intelligent power saving, increase battery life, and can extend the service life of the product!</a:t>
            </a:r>
            <a:endPar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962" name="文本框 5"/>
          <p:cNvSpPr txBox="1"/>
          <p:nvPr/>
        </p:nvSpPr>
        <p:spPr>
          <a:xfrm>
            <a:off x="682625" y="3203575"/>
            <a:ext cx="6175375" cy="552450"/>
          </a:xfrm>
          <a:prstGeom prst="rect">
            <a:avLst/>
          </a:prstGeom>
          <a:noFill/>
          <a:ln w="9525">
            <a:noFill/>
          </a:ln>
        </p:spPr>
        <p:txBody>
          <a:bodyPr wrap="square" lIns="91433" tIns="45717" rIns="91433" bIns="45717" anchor="t" anchorCtr="0">
            <a:spAutoFit/>
          </a:bodyPr>
          <a:p>
            <a:r>
              <a:rPr lang="zh-CN" altLang="zh-CN" sz="3000" b="1" dirty="0">
                <a:solidFill>
                  <a:srgbClr val="2AD2C9"/>
                </a:solidFill>
                <a:latin typeface="微软雅黑" panose="020B0503020204020204" pitchFamily="34" charset="-122"/>
                <a:ea typeface="微软雅黑" panose="020B0503020204020204" pitchFamily="34" charset="-122"/>
                <a:sym typeface="宋体" panose="02010600030101010101" pitchFamily="2" charset="-122"/>
              </a:rPr>
              <a:t>AI I</a:t>
            </a:r>
            <a:r>
              <a:rPr lang="zh-CN" altLang="zh-CN" sz="3000" b="1" dirty="0">
                <a:solidFill>
                  <a:srgbClr val="2AD2C9"/>
                </a:solidFill>
                <a:latin typeface="微软雅黑" panose="020B0503020204020204" pitchFamily="34" charset="-122"/>
                <a:ea typeface="微软雅黑" panose="020B0503020204020204" pitchFamily="34" charset="-122"/>
              </a:rPr>
              <a:t>ntelligent idling technology </a:t>
            </a:r>
            <a:endParaRPr lang="zh-CN" altLang="zh-CN" sz="3000" b="1" dirty="0">
              <a:solidFill>
                <a:srgbClr val="2AD2C9"/>
              </a:solidFill>
              <a:latin typeface="微软雅黑" panose="020B0503020204020204" pitchFamily="34" charset="-122"/>
              <a:ea typeface="微软雅黑" panose="020B0503020204020204" pitchFamily="34" charset="-122"/>
            </a:endParaRPr>
          </a:p>
        </p:txBody>
      </p:sp>
      <p:pic>
        <p:nvPicPr>
          <p:cNvPr id="40963" name="图片 5" descr="筋膜枪高配英文"/>
          <p:cNvPicPr>
            <a:picLocks noChangeAspect="1"/>
          </p:cNvPicPr>
          <p:nvPr/>
        </p:nvPicPr>
        <p:blipFill>
          <a:blip r:embed="rId1"/>
          <a:stretch>
            <a:fillRect/>
          </a:stretch>
        </p:blipFill>
        <p:spPr>
          <a:xfrm>
            <a:off x="7307263" y="2124075"/>
            <a:ext cx="6704012" cy="4397375"/>
          </a:xfrm>
          <a:prstGeom prst="rect">
            <a:avLst/>
          </a:prstGeom>
          <a:noFill/>
          <a:ln w="9525">
            <a:noFill/>
          </a:ln>
        </p:spPr>
      </p:pic>
      <p:sp>
        <p:nvSpPr>
          <p:cNvPr id="40964"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0965"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5</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图片 4" descr="未标题-2 副本"/>
          <p:cNvPicPr>
            <a:picLocks noChangeAspect="1"/>
          </p:cNvPicPr>
          <p:nvPr/>
        </p:nvPicPr>
        <p:blipFill>
          <a:blip r:embed="rId1"/>
          <a:srcRect l="2312" t="16795" r="2695" b="13742"/>
          <a:stretch>
            <a:fillRect/>
          </a:stretch>
        </p:blipFill>
        <p:spPr>
          <a:xfrm>
            <a:off x="7739063" y="2124075"/>
            <a:ext cx="6073775" cy="4495800"/>
          </a:xfrm>
          <a:prstGeom prst="rect">
            <a:avLst/>
          </a:prstGeom>
          <a:noFill/>
          <a:ln w="9525">
            <a:noFill/>
          </a:ln>
        </p:spPr>
      </p:pic>
      <p:sp>
        <p:nvSpPr>
          <p:cNvPr id="41986" name="Rectangle 7"/>
          <p:cNvSpPr/>
          <p:nvPr/>
        </p:nvSpPr>
        <p:spPr>
          <a:xfrm>
            <a:off x="898525" y="4067175"/>
            <a:ext cx="6199188" cy="2921000"/>
          </a:xfrm>
          <a:prstGeom prst="rect">
            <a:avLst/>
          </a:prstGeom>
          <a:noFill/>
          <a:ln w="9525">
            <a:noFill/>
          </a:ln>
        </p:spPr>
        <p:txBody>
          <a:bodyPr wrap="square" lIns="150666" tIns="75333" rIns="150666" bIns="75333" anchor="t" anchorCtr="0">
            <a:spAutoFit/>
          </a:bodyPr>
          <a:p>
            <a:pPr algn="just">
              <a:lnSpc>
                <a:spcPts val="3600"/>
              </a:lnSpc>
            </a:pPr>
            <a:r>
              <a:rPr lang="zh-CN"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Super Hit </a:t>
            </a:r>
            <a:r>
              <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master uses special</a:t>
            </a:r>
            <a:r>
              <a:rPr lang="zh-CN"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 a</a:t>
            </a:r>
            <a:r>
              <a:rPr lang="en-US"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ircraft</a:t>
            </a:r>
            <a:r>
              <a:rPr lang="zh-CN"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rPr>
              <a:t>-grade PEEK material! Unique molecular structure and modification technology make core components more wear-resistant, lower noise, more resistant to high temperature, better deformation resistance, longer life.</a:t>
            </a:r>
            <a:endParaRPr lang="zh-CN"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987" name="文本框 5"/>
          <p:cNvSpPr txBox="1"/>
          <p:nvPr/>
        </p:nvSpPr>
        <p:spPr>
          <a:xfrm>
            <a:off x="757238" y="2987675"/>
            <a:ext cx="5767387" cy="552450"/>
          </a:xfrm>
          <a:prstGeom prst="rect">
            <a:avLst/>
          </a:prstGeom>
          <a:noFill/>
          <a:ln w="9525">
            <a:noFill/>
          </a:ln>
        </p:spPr>
        <p:txBody>
          <a:bodyPr wrap="square" lIns="91433" tIns="45717" rIns="91433" bIns="45717"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sym typeface="宋体" panose="02010600030101010101" pitchFamily="2" charset="-122"/>
              </a:rPr>
              <a:t>Aircraft-grade</a:t>
            </a:r>
            <a:r>
              <a:rPr lang="zh-CN" altLang="en-US" sz="3000" b="1" dirty="0">
                <a:solidFill>
                  <a:srgbClr val="2AD2C9"/>
                </a:solidFill>
                <a:latin typeface="微软雅黑" panose="020B0503020204020204" pitchFamily="34" charset="-122"/>
                <a:ea typeface="微软雅黑" panose="020B0503020204020204" pitchFamily="34" charset="-122"/>
              </a:rPr>
              <a:t> PEEK material  </a:t>
            </a:r>
            <a:endParaRPr lang="zh-CN" altLang="en-US" sz="3000" b="1" dirty="0">
              <a:solidFill>
                <a:srgbClr val="2AD2C9"/>
              </a:solidFill>
              <a:latin typeface="微软雅黑" panose="020B0503020204020204" pitchFamily="34" charset="-122"/>
              <a:ea typeface="微软雅黑" panose="020B0503020204020204" pitchFamily="34" charset="-122"/>
            </a:endParaRPr>
          </a:p>
        </p:txBody>
      </p:sp>
      <p:sp>
        <p:nvSpPr>
          <p:cNvPr id="41988"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1989"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6</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图片 11" descr="190"/>
          <p:cNvPicPr>
            <a:picLocks noChangeAspect="1"/>
          </p:cNvPicPr>
          <p:nvPr/>
        </p:nvPicPr>
        <p:blipFill>
          <a:blip r:embed="rId1"/>
          <a:srcRect l="1353" t="13983" r="163" b="9944"/>
          <a:stretch>
            <a:fillRect/>
          </a:stretch>
        </p:blipFill>
        <p:spPr>
          <a:xfrm>
            <a:off x="7667625" y="1979613"/>
            <a:ext cx="6042025" cy="4727575"/>
          </a:xfrm>
          <a:prstGeom prst="rect">
            <a:avLst/>
          </a:prstGeom>
          <a:noFill/>
          <a:ln w="9525">
            <a:noFill/>
          </a:ln>
        </p:spPr>
      </p:pic>
      <p:sp>
        <p:nvSpPr>
          <p:cNvPr id="43011" name="文本框 5"/>
          <p:cNvSpPr txBox="1"/>
          <p:nvPr/>
        </p:nvSpPr>
        <p:spPr>
          <a:xfrm>
            <a:off x="898525" y="3419475"/>
            <a:ext cx="5518150" cy="552450"/>
          </a:xfrm>
          <a:prstGeom prst="rect">
            <a:avLst/>
          </a:prstGeom>
          <a:noFill/>
          <a:ln w="9525">
            <a:noFill/>
          </a:ln>
        </p:spPr>
        <p:txBody>
          <a:bodyPr wrap="square" lIns="91433" tIns="45717" rIns="91433" bIns="45717"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rPr>
              <a:t>Cool Light Decoration </a:t>
            </a:r>
            <a:endParaRPr lang="en-US" altLang="zh-CN" sz="3000" b="1" dirty="0">
              <a:solidFill>
                <a:srgbClr val="2AD2C9"/>
              </a:solidFill>
              <a:latin typeface="微软雅黑" panose="020B0503020204020204" pitchFamily="34" charset="-122"/>
              <a:ea typeface="微软雅黑" panose="020B0503020204020204" pitchFamily="34" charset="-122"/>
            </a:endParaRPr>
          </a:p>
        </p:txBody>
      </p:sp>
      <p:sp>
        <p:nvSpPr>
          <p:cNvPr id="43012"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3013"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7</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3014" name="Rectangle 7"/>
          <p:cNvSpPr/>
          <p:nvPr/>
        </p:nvSpPr>
        <p:spPr>
          <a:xfrm>
            <a:off x="859155" y="4355783"/>
            <a:ext cx="6854825" cy="1534795"/>
          </a:xfrm>
          <a:prstGeom prst="rect">
            <a:avLst/>
          </a:prstGeom>
          <a:noFill/>
          <a:ln w="9525">
            <a:noFill/>
          </a:ln>
        </p:spPr>
        <p:txBody>
          <a:bodyPr wrap="square" lIns="150666" tIns="75333" rIns="150666" bIns="75333" anchor="t" anchorCtr="0">
            <a:spAutoFit/>
          </a:bodyPr>
          <a:p>
            <a:pPr algn="l">
              <a:lnSpc>
                <a:spcPts val="3600"/>
              </a:lnSpc>
            </a:pPr>
            <a:r>
              <a:rPr lang="zh-CN" altLang="zh-CN" sz="1900" dirty="0">
                <a:solidFill>
                  <a:srgbClr val="0D0D0D"/>
                </a:solidFill>
                <a:latin typeface="微软雅黑" panose="020B0503020204020204" pitchFamily="34" charset="-122"/>
                <a:ea typeface="微软雅黑" panose="020B0503020204020204" pitchFamily="34" charset="-122"/>
              </a:rPr>
              <a:t>The </a:t>
            </a:r>
            <a:r>
              <a:rPr lang="en-US" altLang="zh-CN" sz="1900" dirty="0">
                <a:solidFill>
                  <a:srgbClr val="0D0D0D"/>
                </a:solidFill>
                <a:latin typeface="微软雅黑" panose="020B0503020204020204" pitchFamily="34" charset="-122"/>
                <a:ea typeface="微软雅黑" panose="020B0503020204020204" pitchFamily="34" charset="-122"/>
              </a:rPr>
              <a:t>cool light decoration</a:t>
            </a:r>
            <a:r>
              <a:rPr lang="zh-CN" altLang="zh-CN" sz="1900" dirty="0">
                <a:solidFill>
                  <a:srgbClr val="0D0D0D"/>
                </a:solidFill>
                <a:latin typeface="微软雅黑" panose="020B0503020204020204" pitchFamily="34" charset="-122"/>
                <a:ea typeface="微软雅黑" panose="020B0503020204020204" pitchFamily="34" charset="-122"/>
              </a:rPr>
              <a:t> design creates an atmosphere full of dynamic energy that makes exercise more enjoyable.</a:t>
            </a:r>
            <a:endParaRPr lang="zh-CN"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3" name="图片 286723" descr="6"/>
          <p:cNvPicPr>
            <a:picLocks noChangeAspect="1"/>
          </p:cNvPicPr>
          <p:nvPr/>
        </p:nvPicPr>
        <p:blipFill>
          <a:blip r:embed="rId1"/>
          <a:srcRect l="8400" t="9198" b="6715"/>
          <a:stretch>
            <a:fillRect/>
          </a:stretch>
        </p:blipFill>
        <p:spPr>
          <a:xfrm>
            <a:off x="8027988" y="1906588"/>
            <a:ext cx="5789612" cy="4579937"/>
          </a:xfrm>
          <a:prstGeom prst="rect">
            <a:avLst/>
          </a:prstGeom>
          <a:noFill/>
          <a:ln w="9525">
            <a:noFill/>
          </a:ln>
        </p:spPr>
      </p:pic>
      <p:sp>
        <p:nvSpPr>
          <p:cNvPr id="44034" name="文本框 5"/>
          <p:cNvSpPr txBox="1"/>
          <p:nvPr/>
        </p:nvSpPr>
        <p:spPr>
          <a:xfrm>
            <a:off x="1116013" y="1979613"/>
            <a:ext cx="5048250"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a:t>
            </a:r>
            <a:r>
              <a:rPr lang="zh-CN" altLang="en-US"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芯片级</a:t>
            </a:r>
            <a:endParaRPr lang="zh-CN" altLang="en-US"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zh-CN" altLang="en-US"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筋膜枪（尊享版）</a:t>
            </a: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3200" b="1" dirty="0">
                <a:solidFill>
                  <a:schemeClr val="bg1"/>
                </a:solidFill>
                <a:latin typeface="微软雅黑" panose="020B0503020204020204" pitchFamily="34" charset="-122"/>
                <a:ea typeface="微软雅黑" panose="020B0503020204020204" pitchFamily="34" charset="-122"/>
              </a:rPr>
              <a:t>优势</a:t>
            </a:r>
            <a:r>
              <a:rPr lang="en-US" altLang="zh-CN" sz="3200" b="1" dirty="0">
                <a:solidFill>
                  <a:schemeClr val="bg1"/>
                </a:solidFill>
                <a:latin typeface="微软雅黑" panose="020B0503020204020204" pitchFamily="34" charset="-122"/>
                <a:ea typeface="微软雅黑" panose="020B0503020204020204" pitchFamily="34" charset="-122"/>
              </a:rPr>
              <a:t> 8</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4035" name="文本框 1"/>
          <p:cNvSpPr txBox="1"/>
          <p:nvPr/>
        </p:nvSpPr>
        <p:spPr>
          <a:xfrm>
            <a:off x="3419475" y="522288"/>
            <a:ext cx="6072188" cy="830262"/>
          </a:xfrm>
          <a:prstGeom prst="rect">
            <a:avLst/>
          </a:prstGeom>
          <a:noFill/>
          <a:ln w="9525">
            <a:noFill/>
          </a:ln>
        </p:spPr>
        <p:txBody>
          <a:bodyPr wrap="square" anchor="t" anchorCtr="0">
            <a:spAutoFit/>
          </a:bodyPr>
          <a:p>
            <a:r>
              <a:rPr lang="en-US" altLang="zh-CN" sz="2400" b="1" dirty="0">
                <a:solidFill>
                  <a:schemeClr val="bg1"/>
                </a:solidFill>
                <a:latin typeface="微软雅黑" panose="020B0503020204020204" pitchFamily="34" charset="-122"/>
                <a:ea typeface="微软雅黑" panose="020B0503020204020204" pitchFamily="34" charset="-122"/>
              </a:rPr>
              <a:t>Super Hit chip level massage gun (master)-advantage 8</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44036" name="文本框 2"/>
          <p:cNvSpPr txBox="1"/>
          <p:nvPr/>
        </p:nvSpPr>
        <p:spPr>
          <a:xfrm>
            <a:off x="827088" y="3009900"/>
            <a:ext cx="6132512" cy="552450"/>
          </a:xfrm>
          <a:prstGeom prst="rect">
            <a:avLst/>
          </a:prstGeom>
          <a:noFill/>
          <a:ln w="9525">
            <a:noFill/>
          </a:ln>
        </p:spPr>
        <p:txBody>
          <a:bodyPr wrap="square" anchor="t" anchorCtr="0">
            <a:spAutoFit/>
          </a:bodyPr>
          <a:p>
            <a:r>
              <a:rPr lang="zh-CN" altLang="en-US" sz="3000" b="1" dirty="0">
                <a:solidFill>
                  <a:srgbClr val="2AD2C9"/>
                </a:solidFill>
                <a:latin typeface="微软雅黑" panose="020B0503020204020204" pitchFamily="34" charset="-122"/>
                <a:ea typeface="微软雅黑" panose="020B0503020204020204" pitchFamily="34" charset="-122"/>
              </a:rPr>
              <a:t>High torque brushless motor</a:t>
            </a:r>
            <a:endParaRPr lang="zh-CN" altLang="en-US" sz="3000" b="1" dirty="0">
              <a:solidFill>
                <a:srgbClr val="2AD2C9"/>
              </a:solidFill>
              <a:latin typeface="微软雅黑" panose="020B0503020204020204" pitchFamily="34" charset="-122"/>
              <a:ea typeface="微软雅黑" panose="020B0503020204020204" pitchFamily="34" charset="-122"/>
            </a:endParaRPr>
          </a:p>
        </p:txBody>
      </p:sp>
      <p:sp>
        <p:nvSpPr>
          <p:cNvPr id="44037"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4038"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8</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4039" name="Rectangle 7"/>
          <p:cNvSpPr/>
          <p:nvPr/>
        </p:nvSpPr>
        <p:spPr>
          <a:xfrm>
            <a:off x="682625" y="4211638"/>
            <a:ext cx="6924675" cy="2919412"/>
          </a:xfrm>
          <a:prstGeom prst="rect">
            <a:avLst/>
          </a:prstGeom>
          <a:noFill/>
          <a:ln w="9525">
            <a:noFill/>
          </a:ln>
        </p:spPr>
        <p:txBody>
          <a:bodyPr wrap="square" lIns="150666" tIns="75333" rIns="150666" bIns="75333" anchor="t" anchorCtr="0">
            <a:spAutoFit/>
          </a:bodyPr>
          <a:p>
            <a:pPr algn="just">
              <a:lnSpc>
                <a:spcPts val="3600"/>
              </a:lnSpc>
            </a:pPr>
            <a:r>
              <a:rPr lang="en-US" altLang="zh-CN" sz="1900">
                <a:latin typeface="微软雅黑" panose="020B0503020204020204" pitchFamily="34" charset="-122"/>
                <a:ea typeface="微软雅黑" panose="020B0503020204020204" pitchFamily="34" charset="-122"/>
              </a:rPr>
              <a:t>Unlike the usual massage gun, </a:t>
            </a:r>
            <a:endParaRPr lang="en-US" altLang="zh-CN" sz="1900">
              <a:latin typeface="微软雅黑" panose="020B0503020204020204" pitchFamily="34" charset="-122"/>
              <a:ea typeface="微软雅黑" panose="020B0503020204020204" pitchFamily="34" charset="-122"/>
            </a:endParaRPr>
          </a:p>
          <a:p>
            <a:pPr algn="just">
              <a:lnSpc>
                <a:spcPts val="3600"/>
              </a:lnSpc>
            </a:pPr>
            <a:r>
              <a:rPr lang="en-US" altLang="zh-CN" sz="1900">
                <a:latin typeface="微软雅黑" panose="020B0503020204020204" pitchFamily="34" charset="-122"/>
                <a:ea typeface="微软雅黑" panose="020B0503020204020204" pitchFamily="34" charset="-122"/>
              </a:rPr>
              <a:t>Super Hit Master uses high torque brushless motor </a:t>
            </a:r>
            <a:endParaRPr lang="en-US" altLang="zh-CN" sz="1900">
              <a:latin typeface="微软雅黑" panose="020B0503020204020204" pitchFamily="34" charset="-122"/>
              <a:ea typeface="微软雅黑" panose="020B0503020204020204" pitchFamily="34" charset="-122"/>
            </a:endParaRPr>
          </a:p>
          <a:p>
            <a:pPr algn="just">
              <a:lnSpc>
                <a:spcPts val="3600"/>
              </a:lnSpc>
            </a:pPr>
            <a:r>
              <a:rPr lang="en-US" altLang="zh-CN" sz="1900">
                <a:latin typeface="微软雅黑" panose="020B0503020204020204" pitchFamily="34" charset="-122"/>
                <a:ea typeface="微软雅黑" panose="020B0503020204020204" pitchFamily="34" charset="-122"/>
              </a:rPr>
              <a:t>and the start power up to 853mN.m.  </a:t>
            </a:r>
            <a:endParaRPr lang="en-US" altLang="zh-CN" sz="1900">
              <a:latin typeface="微软雅黑" panose="020B0503020204020204" pitchFamily="34" charset="-122"/>
              <a:ea typeface="微软雅黑" panose="020B0503020204020204" pitchFamily="34" charset="-122"/>
            </a:endParaRPr>
          </a:p>
          <a:p>
            <a:pPr algn="just">
              <a:lnSpc>
                <a:spcPts val="3600"/>
              </a:lnSpc>
            </a:pPr>
            <a:r>
              <a:rPr lang="en-US" altLang="zh-CN" sz="1900">
                <a:latin typeface="微软雅黑" panose="020B0503020204020204" pitchFamily="34" charset="-122"/>
                <a:ea typeface="微软雅黑" panose="020B0503020204020204" pitchFamily="34" charset="-122"/>
              </a:rPr>
              <a:t>Powerful purcussion into deep muscle fascia. </a:t>
            </a:r>
            <a:endParaRPr lang="en-US" altLang="zh-CN" sz="1900">
              <a:latin typeface="微软雅黑" panose="020B0503020204020204" pitchFamily="34" charset="-122"/>
              <a:ea typeface="微软雅黑" panose="020B0503020204020204" pitchFamily="34" charset="-122"/>
            </a:endParaRPr>
          </a:p>
          <a:p>
            <a:pPr algn="just">
              <a:lnSpc>
                <a:spcPts val="3600"/>
              </a:lnSpc>
            </a:pPr>
            <a:r>
              <a:rPr lang="en-US" altLang="zh-CN" sz="1900">
                <a:latin typeface="微软雅黑" panose="020B0503020204020204" pitchFamily="34" charset="-122"/>
                <a:ea typeface="微软雅黑" panose="020B0503020204020204" pitchFamily="34" charset="-122"/>
              </a:rPr>
              <a:t>Deep relaxation, strong power</a:t>
            </a:r>
            <a:r>
              <a:rPr lang="en-US" altLang="zh-CN" sz="1900">
                <a:latin typeface="微软雅黑" panose="020B0503020204020204" pitchFamily="34" charset="-122"/>
                <a:ea typeface="微软雅黑" panose="020B0503020204020204" pitchFamily="34" charset="-122"/>
                <a:sym typeface="宋体" panose="02010600030101010101" pitchFamily="2" charset="-122"/>
              </a:rPr>
              <a:t>, </a:t>
            </a:r>
            <a:endParaRPr lang="en-US" altLang="zh-CN" sz="190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600"/>
              </a:lnSpc>
            </a:pPr>
            <a:r>
              <a:rPr lang="en-US" altLang="zh-CN" sz="1900">
                <a:latin typeface="微软雅黑" panose="020B0503020204020204" pitchFamily="34" charset="-122"/>
                <a:ea typeface="微软雅黑" panose="020B0503020204020204" pitchFamily="34" charset="-122"/>
              </a:rPr>
              <a:t>and pleasurable massager!</a:t>
            </a:r>
            <a:endParaRPr lang="zh-CN" altLang="zh-CN" sz="1900" dirty="0">
              <a:solidFill>
                <a:srgbClr val="0D0D0D"/>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7" name="图片 2" descr="99"/>
          <p:cNvPicPr>
            <a:picLocks noChangeAspect="1"/>
          </p:cNvPicPr>
          <p:nvPr/>
        </p:nvPicPr>
        <p:blipFill>
          <a:blip r:embed="rId1"/>
          <a:srcRect t="1836" b="9419"/>
          <a:stretch>
            <a:fillRect/>
          </a:stretch>
        </p:blipFill>
        <p:spPr>
          <a:xfrm>
            <a:off x="7235825" y="1581150"/>
            <a:ext cx="5738813" cy="5157788"/>
          </a:xfrm>
          <a:prstGeom prst="rect">
            <a:avLst/>
          </a:prstGeom>
          <a:noFill/>
          <a:ln w="9525">
            <a:noFill/>
          </a:ln>
        </p:spPr>
      </p:pic>
      <p:sp>
        <p:nvSpPr>
          <p:cNvPr id="45058" name="文本框 1"/>
          <p:cNvSpPr txBox="1"/>
          <p:nvPr/>
        </p:nvSpPr>
        <p:spPr>
          <a:xfrm>
            <a:off x="1876425" y="828675"/>
            <a:ext cx="4729163" cy="1116013"/>
          </a:xfrm>
          <a:prstGeom prst="rect">
            <a:avLst/>
          </a:prstGeom>
          <a:noFill/>
          <a:ln w="9525">
            <a:noFill/>
          </a:ln>
        </p:spPr>
        <p:txBody>
          <a:bodyPr wrap="square" anchor="t" anchorCtr="0">
            <a:spAutoFit/>
          </a:bodyPr>
          <a:p>
            <a:pPr>
              <a:lnSpc>
                <a:spcPts val="4000"/>
              </a:lnSpc>
              <a:buClrTx/>
              <a:buSzTx/>
            </a:pPr>
            <a:r>
              <a:rPr lang="en-US" altLang="zh-CN" sz="2400" b="1" dirty="0">
                <a:solidFill>
                  <a:schemeClr val="bg1"/>
                </a:solidFill>
                <a:latin typeface="微软雅黑" panose="020B0503020204020204" pitchFamily="34" charset="-122"/>
                <a:ea typeface="微软雅黑" panose="020B0503020204020204" pitchFamily="34" charset="-122"/>
              </a:rPr>
              <a:t>Super Hit chip level massage gun (master)-advantage 9</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45059" name="文本框 3"/>
          <p:cNvSpPr txBox="1"/>
          <p:nvPr/>
        </p:nvSpPr>
        <p:spPr>
          <a:xfrm>
            <a:off x="827088" y="2771775"/>
            <a:ext cx="5853112" cy="1014413"/>
          </a:xfrm>
          <a:prstGeom prst="rect">
            <a:avLst/>
          </a:prstGeom>
          <a:noFill/>
          <a:ln w="9525">
            <a:noFill/>
          </a:ln>
        </p:spPr>
        <p:txBody>
          <a:bodyPr wrap="square"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rPr>
              <a:t>Quiet Percussion and </a:t>
            </a:r>
            <a:endParaRPr lang="en-US" altLang="zh-CN" sz="3000" b="1" dirty="0">
              <a:solidFill>
                <a:srgbClr val="2AD2C9"/>
              </a:solidFill>
              <a:latin typeface="微软雅黑" panose="020B0503020204020204" pitchFamily="34" charset="-122"/>
              <a:ea typeface="微软雅黑" panose="020B0503020204020204" pitchFamily="34" charset="-122"/>
            </a:endParaRPr>
          </a:p>
          <a:p>
            <a:r>
              <a:rPr lang="en-US" altLang="zh-CN" sz="3000" b="1" dirty="0">
                <a:solidFill>
                  <a:srgbClr val="2AD2C9"/>
                </a:solidFill>
                <a:latin typeface="微软雅黑" panose="020B0503020204020204" pitchFamily="34" charset="-122"/>
                <a:ea typeface="微软雅黑" panose="020B0503020204020204" pitchFamily="34" charset="-122"/>
              </a:rPr>
              <a:t>Low Noise</a:t>
            </a:r>
            <a:endParaRPr lang="en-US" altLang="zh-CN" sz="3000" b="1" dirty="0">
              <a:solidFill>
                <a:srgbClr val="2AD2C9"/>
              </a:solidFill>
              <a:latin typeface="微软雅黑" panose="020B0503020204020204" pitchFamily="34" charset="-122"/>
              <a:ea typeface="微软雅黑" panose="020B0503020204020204" pitchFamily="34" charset="-122"/>
            </a:endParaRPr>
          </a:p>
        </p:txBody>
      </p:sp>
      <p:sp>
        <p:nvSpPr>
          <p:cNvPr id="45060" name="文本框 4"/>
          <p:cNvSpPr txBox="1"/>
          <p:nvPr/>
        </p:nvSpPr>
        <p:spPr>
          <a:xfrm>
            <a:off x="755650" y="4498975"/>
            <a:ext cx="6315075" cy="1554163"/>
          </a:xfrm>
          <a:prstGeom prst="rect">
            <a:avLst/>
          </a:prstGeom>
          <a:noFill/>
          <a:ln w="9525">
            <a:noFill/>
          </a:ln>
        </p:spPr>
        <p:txBody>
          <a:bodyPr wrap="square" anchor="t" anchorCtr="0">
            <a:spAutoFit/>
          </a:bodyPr>
          <a:p>
            <a:r>
              <a:rPr lang="en-US" altLang="zh-CN" sz="1900">
                <a:latin typeface="微软雅黑" panose="020B0503020204020204" pitchFamily="34" charset="-122"/>
                <a:ea typeface="微软雅黑" panose="020B0503020204020204" pitchFamily="34" charset="-122"/>
              </a:rPr>
              <a:t>Super Hit Master offers you quiet massage </a:t>
            </a:r>
            <a:endParaRPr lang="en-US" altLang="zh-CN" sz="1900">
              <a:latin typeface="微软雅黑" panose="020B0503020204020204" pitchFamily="34" charset="-122"/>
              <a:ea typeface="微软雅黑" panose="020B0503020204020204" pitchFamily="34" charset="-122"/>
            </a:endParaRPr>
          </a:p>
          <a:p>
            <a:endParaRPr lang="en-US" altLang="zh-CN" sz="1900">
              <a:latin typeface="微软雅黑" panose="020B0503020204020204" pitchFamily="34" charset="-122"/>
              <a:ea typeface="微软雅黑" panose="020B0503020204020204" pitchFamily="34" charset="-122"/>
            </a:endParaRPr>
          </a:p>
          <a:p>
            <a:r>
              <a:rPr lang="en-US" altLang="zh-CN" sz="1900">
                <a:latin typeface="微软雅黑" panose="020B0503020204020204" pitchFamily="34" charset="-122"/>
                <a:ea typeface="微软雅黑" panose="020B0503020204020204" pitchFamily="34" charset="-122"/>
              </a:rPr>
              <a:t>without disturbing others </a:t>
            </a:r>
            <a:endParaRPr lang="en-US" altLang="zh-CN" sz="1900">
              <a:latin typeface="微软雅黑" panose="020B0503020204020204" pitchFamily="34" charset="-122"/>
              <a:ea typeface="微软雅黑" panose="020B0503020204020204" pitchFamily="34" charset="-122"/>
            </a:endParaRPr>
          </a:p>
          <a:p>
            <a:endParaRPr lang="en-US" altLang="zh-CN" sz="1900">
              <a:latin typeface="微软雅黑" panose="020B0503020204020204" pitchFamily="34" charset="-122"/>
              <a:ea typeface="微软雅黑" panose="020B0503020204020204" pitchFamily="34" charset="-122"/>
            </a:endParaRPr>
          </a:p>
          <a:p>
            <a:r>
              <a:rPr lang="en-US" altLang="zh-CN" sz="1900">
                <a:latin typeface="微软雅黑" panose="020B0503020204020204" pitchFamily="34" charset="-122"/>
                <a:ea typeface="微软雅黑" panose="020B0503020204020204" pitchFamily="34" charset="-122"/>
              </a:rPr>
              <a:t>and makes you enjoy the relaxation moment.  </a:t>
            </a:r>
            <a:endParaRPr lang="en-US" altLang="zh-CN" sz="1900">
              <a:latin typeface="微软雅黑" panose="020B0503020204020204" pitchFamily="34" charset="-122"/>
              <a:ea typeface="微软雅黑" panose="020B0503020204020204" pitchFamily="34" charset="-122"/>
            </a:endParaRPr>
          </a:p>
        </p:txBody>
      </p:sp>
      <p:sp>
        <p:nvSpPr>
          <p:cNvPr id="45061"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5062"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9</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文本框 19"/>
          <p:cNvSpPr/>
          <p:nvPr/>
        </p:nvSpPr>
        <p:spPr>
          <a:xfrm>
            <a:off x="5148263" y="1703388"/>
            <a:ext cx="3268662" cy="830262"/>
          </a:xfrm>
          <a:prstGeom prst="rect">
            <a:avLst/>
          </a:prstGeom>
          <a:noFill/>
          <a:ln w="9525">
            <a:noFill/>
          </a:ln>
        </p:spPr>
        <p:txBody>
          <a:bodyPr anchor="t" anchorCtr="0">
            <a:spAutoFit/>
          </a:bodyPr>
          <a:p>
            <a:pPr algn="ctr"/>
            <a:r>
              <a:rPr lang="en-US" altLang="zh-CN" sz="4800" b="1" dirty="0">
                <a:solidFill>
                  <a:srgbClr val="333737"/>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48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Contents</a:t>
            </a:r>
            <a:endParaRPr lang="en-US" altLang="zh-CN" sz="48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674" name="直接连接符 20"/>
          <p:cNvSpPr/>
          <p:nvPr/>
        </p:nvSpPr>
        <p:spPr>
          <a:xfrm>
            <a:off x="4595813" y="2954338"/>
            <a:ext cx="4662487" cy="1587"/>
          </a:xfrm>
          <a:prstGeom prst="line">
            <a:avLst/>
          </a:prstGeom>
          <a:ln w="38100" cap="flat" cmpd="sng">
            <a:solidFill>
              <a:srgbClr val="2AD2C9"/>
            </a:solidFill>
            <a:prstDash val="solid"/>
            <a:round/>
            <a:headEnd type="none" w="med" len="med"/>
            <a:tailEnd type="none" w="med" len="med"/>
          </a:ln>
        </p:spPr>
      </p:sp>
      <p:sp>
        <p:nvSpPr>
          <p:cNvPr id="28675" name="文本框 24"/>
          <p:cNvSpPr/>
          <p:nvPr/>
        </p:nvSpPr>
        <p:spPr>
          <a:xfrm>
            <a:off x="5013325" y="3378200"/>
            <a:ext cx="4160838" cy="428625"/>
          </a:xfrm>
          <a:prstGeom prst="rect">
            <a:avLst/>
          </a:prstGeom>
          <a:noFill/>
          <a:ln w="9525">
            <a:noFill/>
          </a:ln>
        </p:spPr>
        <p:txBody>
          <a:bodyPr anchor="ctr" anchorCtr="0">
            <a:spAutoFit/>
          </a:bodyPr>
          <a:p>
            <a:r>
              <a:rPr lang="en-US" altLang="zh-CN" sz="2200" dirty="0">
                <a:solidFill>
                  <a:srgbClr val="262626"/>
                </a:solidFill>
                <a:latin typeface="微软雅黑" panose="020B0503020204020204" pitchFamily="34" charset="-122"/>
                <a:ea typeface="微软雅黑" panose="020B0503020204020204" pitchFamily="34" charset="-122"/>
                <a:sym typeface="+mn-ea"/>
              </a:rPr>
              <a:t>PART 1    P</a:t>
            </a:r>
            <a:r>
              <a:rPr lang="zh-CN" altLang="en-US" sz="2200" dirty="0">
                <a:solidFill>
                  <a:srgbClr val="262626"/>
                </a:solidFill>
                <a:latin typeface="微软雅黑" panose="020B0503020204020204" pitchFamily="34" charset="-122"/>
                <a:ea typeface="微软雅黑" panose="020B0503020204020204" pitchFamily="34" charset="-122"/>
                <a:sym typeface="+mn-ea"/>
              </a:rPr>
              <a:t>roduct advantages</a:t>
            </a:r>
            <a:endParaRPr lang="zh-CN" altLang="en-US" sz="2200" dirty="0">
              <a:solidFill>
                <a:srgbClr val="262626"/>
              </a:solidFill>
              <a:latin typeface="微软雅黑" panose="020B0503020204020204" pitchFamily="34" charset="-122"/>
              <a:ea typeface="微软雅黑" panose="020B0503020204020204" pitchFamily="34" charset="-122"/>
              <a:sym typeface="+mn-ea"/>
            </a:endParaRPr>
          </a:p>
        </p:txBody>
      </p:sp>
      <p:sp>
        <p:nvSpPr>
          <p:cNvPr id="28676" name="文本框 24"/>
          <p:cNvSpPr/>
          <p:nvPr/>
        </p:nvSpPr>
        <p:spPr>
          <a:xfrm>
            <a:off x="5013325" y="4143375"/>
            <a:ext cx="4298950" cy="428625"/>
          </a:xfrm>
          <a:prstGeom prst="rect">
            <a:avLst/>
          </a:prstGeom>
          <a:noFill/>
          <a:ln w="9525">
            <a:noFill/>
          </a:ln>
        </p:spPr>
        <p:txBody>
          <a:bodyPr wrap="square" anchor="ctr" anchorCtr="0">
            <a:spAutoFit/>
          </a:bodyPr>
          <a:p>
            <a:r>
              <a:rPr lang="en-US" altLang="zh-CN" sz="2200" dirty="0">
                <a:solidFill>
                  <a:srgbClr val="262626"/>
                </a:solidFill>
                <a:latin typeface="微软雅黑" panose="020B0503020204020204" pitchFamily="34" charset="-122"/>
                <a:ea typeface="微软雅黑" panose="020B0503020204020204" pitchFamily="34" charset="-122"/>
                <a:sym typeface="+mn-ea"/>
              </a:rPr>
              <a:t>PART 2    A</a:t>
            </a:r>
            <a:r>
              <a:rPr lang="zh-CN" altLang="zh-CN" sz="2200" dirty="0">
                <a:solidFill>
                  <a:srgbClr val="262626"/>
                </a:solidFill>
                <a:latin typeface="微软雅黑" panose="020B0503020204020204" pitchFamily="34" charset="-122"/>
                <a:ea typeface="微软雅黑" panose="020B0503020204020204" pitchFamily="34" charset="-122"/>
                <a:sym typeface="+mn-ea"/>
              </a:rPr>
              <a:t>pplication scenarios</a:t>
            </a:r>
            <a:endParaRPr lang="zh-CN" altLang="zh-CN" sz="2200" dirty="0">
              <a:solidFill>
                <a:srgbClr val="262626"/>
              </a:solidFill>
              <a:latin typeface="微软雅黑" panose="020B0503020204020204" pitchFamily="34" charset="-122"/>
              <a:ea typeface="微软雅黑" panose="020B0503020204020204" pitchFamily="34" charset="-122"/>
              <a:sym typeface="+mn-ea"/>
            </a:endParaRPr>
          </a:p>
        </p:txBody>
      </p:sp>
      <p:sp>
        <p:nvSpPr>
          <p:cNvPr id="28677" name="文本框 24"/>
          <p:cNvSpPr/>
          <p:nvPr/>
        </p:nvSpPr>
        <p:spPr>
          <a:xfrm>
            <a:off x="5013325" y="4906963"/>
            <a:ext cx="4105275" cy="430212"/>
          </a:xfrm>
          <a:prstGeom prst="rect">
            <a:avLst/>
          </a:prstGeom>
          <a:noFill/>
          <a:ln w="9525">
            <a:noFill/>
          </a:ln>
        </p:spPr>
        <p:txBody>
          <a:bodyPr wrap="square" anchor="ctr" anchorCtr="0">
            <a:spAutoFit/>
          </a:bodyPr>
          <a:p>
            <a:r>
              <a:rPr lang="en-US" altLang="zh-CN" sz="2200" dirty="0">
                <a:solidFill>
                  <a:srgbClr val="262626"/>
                </a:solidFill>
                <a:latin typeface="微软雅黑" panose="020B0503020204020204" pitchFamily="34" charset="-122"/>
                <a:ea typeface="微软雅黑" panose="020B0503020204020204" pitchFamily="34" charset="-122"/>
                <a:sym typeface="+mn-ea"/>
              </a:rPr>
              <a:t>PART 3    P</a:t>
            </a:r>
            <a:r>
              <a:rPr lang="zh-CN" altLang="zh-CN" sz="2200" dirty="0">
                <a:solidFill>
                  <a:srgbClr val="262626"/>
                </a:solidFill>
                <a:latin typeface="微软雅黑" panose="020B0503020204020204" pitchFamily="34" charset="-122"/>
                <a:ea typeface="微软雅黑" panose="020B0503020204020204" pitchFamily="34" charset="-122"/>
                <a:sym typeface="+mn-ea"/>
              </a:rPr>
              <a:t>roduct parameters</a:t>
            </a:r>
            <a:endParaRPr lang="zh-CN" altLang="zh-CN" sz="2200" dirty="0">
              <a:solidFill>
                <a:srgbClr val="262626"/>
              </a:solidFill>
              <a:latin typeface="微软雅黑" panose="020B0503020204020204" pitchFamily="34" charset="-122"/>
              <a:ea typeface="微软雅黑" panose="020B0503020204020204" pitchFamily="34" charset="-122"/>
              <a:sym typeface="+mn-ea"/>
            </a:endParaRPr>
          </a:p>
        </p:txBody>
      </p:sp>
      <p:sp>
        <p:nvSpPr>
          <p:cNvPr id="8" name="椭圆 21"/>
          <p:cNvSpPr/>
          <p:nvPr/>
        </p:nvSpPr>
        <p:spPr>
          <a:xfrm>
            <a:off x="4699000" y="3484563"/>
            <a:ext cx="155575"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28679" name="文本框 24"/>
          <p:cNvSpPr/>
          <p:nvPr/>
        </p:nvSpPr>
        <p:spPr>
          <a:xfrm>
            <a:off x="5013325" y="5651500"/>
            <a:ext cx="3662363" cy="430213"/>
          </a:xfrm>
          <a:prstGeom prst="rect">
            <a:avLst/>
          </a:prstGeom>
          <a:noFill/>
          <a:ln w="9525">
            <a:noFill/>
          </a:ln>
        </p:spPr>
        <p:txBody>
          <a:bodyPr wrap="square" anchor="ctr" anchorCtr="0">
            <a:spAutoFit/>
          </a:bodyPr>
          <a:p>
            <a:r>
              <a:rPr lang="en-US" altLang="zh-CN" sz="2200" dirty="0">
                <a:solidFill>
                  <a:srgbClr val="262626"/>
                </a:solidFill>
                <a:latin typeface="微软雅黑" panose="020B0503020204020204" pitchFamily="34" charset="-122"/>
                <a:ea typeface="微软雅黑" panose="020B0503020204020204" pitchFamily="34" charset="-122"/>
                <a:sym typeface="+mn-ea"/>
              </a:rPr>
              <a:t>PART 4    </a:t>
            </a:r>
            <a:r>
              <a:rPr lang="zh-CN" altLang="en-US" sz="2200" dirty="0">
                <a:solidFill>
                  <a:srgbClr val="262626"/>
                </a:solidFill>
                <a:latin typeface="微软雅黑" panose="020B0503020204020204" pitchFamily="34" charset="-122"/>
                <a:ea typeface="微软雅黑" panose="020B0503020204020204" pitchFamily="34" charset="-122"/>
                <a:sym typeface="+mn-ea"/>
              </a:rPr>
              <a:t>Product pictures</a:t>
            </a:r>
            <a:endParaRPr lang="zh-CN" altLang="en-US" sz="2200" dirty="0">
              <a:solidFill>
                <a:srgbClr val="262626"/>
              </a:solidFill>
              <a:latin typeface="微软雅黑" panose="020B0503020204020204" pitchFamily="34" charset="-122"/>
              <a:ea typeface="微软雅黑" panose="020B0503020204020204" pitchFamily="34" charset="-122"/>
              <a:sym typeface="+mn-ea"/>
            </a:endParaRPr>
          </a:p>
        </p:txBody>
      </p:sp>
      <p:sp>
        <p:nvSpPr>
          <p:cNvPr id="10" name="椭圆 21"/>
          <p:cNvSpPr/>
          <p:nvPr/>
        </p:nvSpPr>
        <p:spPr>
          <a:xfrm>
            <a:off x="4716463" y="4283075"/>
            <a:ext cx="157163"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1" name="椭圆 21"/>
          <p:cNvSpPr/>
          <p:nvPr/>
        </p:nvSpPr>
        <p:spPr>
          <a:xfrm>
            <a:off x="4716463" y="5002213"/>
            <a:ext cx="157163"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2" name="椭圆 21"/>
          <p:cNvSpPr/>
          <p:nvPr/>
        </p:nvSpPr>
        <p:spPr>
          <a:xfrm>
            <a:off x="4716463" y="5794375"/>
            <a:ext cx="157163"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图片 12" descr="1211"/>
          <p:cNvPicPr>
            <a:picLocks noChangeAspect="1"/>
          </p:cNvPicPr>
          <p:nvPr/>
        </p:nvPicPr>
        <p:blipFill>
          <a:blip r:embed="rId1"/>
          <a:srcRect b="10619"/>
          <a:stretch>
            <a:fillRect/>
          </a:stretch>
        </p:blipFill>
        <p:spPr>
          <a:xfrm>
            <a:off x="7335838" y="1535113"/>
            <a:ext cx="5638800" cy="5103812"/>
          </a:xfrm>
          <a:prstGeom prst="rect">
            <a:avLst/>
          </a:prstGeom>
          <a:noFill/>
          <a:ln w="9525">
            <a:noFill/>
          </a:ln>
        </p:spPr>
      </p:pic>
      <p:sp>
        <p:nvSpPr>
          <p:cNvPr id="46082"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6083"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10</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6084" name="文本框 3"/>
          <p:cNvSpPr txBox="1"/>
          <p:nvPr/>
        </p:nvSpPr>
        <p:spPr>
          <a:xfrm>
            <a:off x="827088" y="2771775"/>
            <a:ext cx="5853112" cy="1014413"/>
          </a:xfrm>
          <a:prstGeom prst="rect">
            <a:avLst/>
          </a:prstGeom>
          <a:noFill/>
          <a:ln w="9525">
            <a:noFill/>
          </a:ln>
        </p:spPr>
        <p:txBody>
          <a:bodyPr wrap="square"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rPr>
              <a:t>Silicone handle to anti-slip and anti-sweat</a:t>
            </a:r>
            <a:endParaRPr lang="en-US" altLang="zh-CN" sz="3000" b="1" dirty="0">
              <a:solidFill>
                <a:srgbClr val="2AD2C9"/>
              </a:solidFill>
              <a:latin typeface="微软雅黑" panose="020B0503020204020204" pitchFamily="34" charset="-122"/>
              <a:ea typeface="微软雅黑" panose="020B0503020204020204" pitchFamily="34" charset="-122"/>
            </a:endParaRPr>
          </a:p>
        </p:txBody>
      </p:sp>
      <p:sp>
        <p:nvSpPr>
          <p:cNvPr id="46085" name="文本框 1"/>
          <p:cNvSpPr txBox="1"/>
          <p:nvPr/>
        </p:nvSpPr>
        <p:spPr>
          <a:xfrm>
            <a:off x="755650" y="4572000"/>
            <a:ext cx="6315075" cy="2138363"/>
          </a:xfrm>
          <a:prstGeom prst="rect">
            <a:avLst/>
          </a:prstGeom>
          <a:noFill/>
          <a:ln w="9525">
            <a:noFill/>
          </a:ln>
        </p:spPr>
        <p:txBody>
          <a:bodyPr wrap="square" anchor="t" anchorCtr="0">
            <a:spAutoFit/>
          </a:bodyPr>
          <a:p>
            <a:r>
              <a:rPr lang="en-US" altLang="zh-CN" sz="1900">
                <a:latin typeface="微软雅黑" panose="020B0503020204020204" pitchFamily="34" charset="-122"/>
                <a:ea typeface="微软雅黑" panose="020B0503020204020204" pitchFamily="34" charset="-122"/>
                <a:sym typeface="宋体" panose="02010600030101010101" pitchFamily="2" charset="-122"/>
              </a:rPr>
              <a:t>Different from the traditional massage gun, </a:t>
            </a:r>
            <a:endParaRPr lang="en-US" altLang="zh-CN" sz="1900">
              <a:latin typeface="微软雅黑" panose="020B0503020204020204" pitchFamily="34" charset="-122"/>
              <a:ea typeface="微软雅黑" panose="020B0503020204020204" pitchFamily="34" charset="-122"/>
              <a:sym typeface="宋体" panose="02010600030101010101" pitchFamily="2" charset="-122"/>
            </a:endParaRPr>
          </a:p>
          <a:p>
            <a:endParaRPr lang="en-US" altLang="zh-CN" sz="1900">
              <a:latin typeface="微软雅黑" panose="020B0503020204020204" pitchFamily="34" charset="-122"/>
              <a:ea typeface="微软雅黑" panose="020B0503020204020204" pitchFamily="34" charset="-122"/>
              <a:sym typeface="宋体" panose="02010600030101010101" pitchFamily="2" charset="-122"/>
            </a:endParaRPr>
          </a:p>
          <a:p>
            <a:r>
              <a:rPr lang="en-US" altLang="zh-CN" sz="1900">
                <a:latin typeface="微软雅黑" panose="020B0503020204020204" pitchFamily="34" charset="-122"/>
                <a:ea typeface="微软雅黑" panose="020B0503020204020204" pitchFamily="34" charset="-122"/>
                <a:sym typeface="宋体" panose="02010600030101010101" pitchFamily="2" charset="-122"/>
              </a:rPr>
              <a:t>the silicone handle is soft, anti-sweat and anit-slip,</a:t>
            </a:r>
            <a:endParaRPr lang="en-US" altLang="zh-CN" sz="1900">
              <a:latin typeface="微软雅黑" panose="020B0503020204020204" pitchFamily="34" charset="-122"/>
              <a:ea typeface="微软雅黑" panose="020B0503020204020204" pitchFamily="34" charset="-122"/>
              <a:sym typeface="宋体" panose="02010600030101010101" pitchFamily="2" charset="-122"/>
            </a:endParaRPr>
          </a:p>
          <a:p>
            <a:endParaRPr lang="en-US" altLang="zh-CN" sz="1900">
              <a:latin typeface="微软雅黑" panose="020B0503020204020204" pitchFamily="34" charset="-122"/>
              <a:ea typeface="微软雅黑" panose="020B0503020204020204" pitchFamily="34" charset="-122"/>
              <a:sym typeface="宋体" panose="02010600030101010101" pitchFamily="2" charset="-122"/>
            </a:endParaRPr>
          </a:p>
          <a:p>
            <a:r>
              <a:rPr lang="en-US" altLang="zh-CN" sz="1900">
                <a:latin typeface="微软雅黑" panose="020B0503020204020204" pitchFamily="34" charset="-122"/>
                <a:ea typeface="微软雅黑" panose="020B0503020204020204" pitchFamily="34" charset="-122"/>
                <a:sym typeface="宋体" panose="02010600030101010101" pitchFamily="2" charset="-122"/>
              </a:rPr>
              <a:t>more comfortable holding makes you feel at ease. No worry about accidental slipping! </a:t>
            </a:r>
            <a:endParaRPr lang="en-US" altLang="zh-CN" sz="1900">
              <a:latin typeface="微软雅黑" panose="020B0503020204020204" pitchFamily="34" charset="-122"/>
              <a:ea typeface="微软雅黑" panose="020B0503020204020204" pitchFamily="34" charset="-122"/>
            </a:endParaRPr>
          </a:p>
          <a:p>
            <a:pPr>
              <a:buSzTx/>
              <a:buNone/>
            </a:pPr>
            <a:endParaRPr lang="en-US" altLang="zh-CN" sz="190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图片 5" descr="179"/>
          <p:cNvPicPr>
            <a:picLocks noChangeAspect="1"/>
          </p:cNvPicPr>
          <p:nvPr/>
        </p:nvPicPr>
        <p:blipFill>
          <a:blip r:embed="rId1"/>
          <a:srcRect t="5344" b="7190"/>
          <a:stretch>
            <a:fillRect/>
          </a:stretch>
        </p:blipFill>
        <p:spPr>
          <a:xfrm>
            <a:off x="7307263" y="1741488"/>
            <a:ext cx="5738812" cy="5081587"/>
          </a:xfrm>
          <a:prstGeom prst="rect">
            <a:avLst/>
          </a:prstGeom>
          <a:noFill/>
          <a:ln w="9525">
            <a:noFill/>
          </a:ln>
        </p:spPr>
      </p:pic>
      <p:sp>
        <p:nvSpPr>
          <p:cNvPr id="47106" name="矩形 1"/>
          <p:cNvSpPr/>
          <p:nvPr/>
        </p:nvSpPr>
        <p:spPr>
          <a:xfrm>
            <a:off x="858838" y="140335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47107" name="文本框 5"/>
          <p:cNvSpPr txBox="1"/>
          <p:nvPr/>
        </p:nvSpPr>
        <p:spPr>
          <a:xfrm>
            <a:off x="1019175" y="1458913"/>
            <a:ext cx="5653088" cy="1116012"/>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11</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7108" name="文本框 3"/>
          <p:cNvSpPr txBox="1"/>
          <p:nvPr/>
        </p:nvSpPr>
        <p:spPr>
          <a:xfrm>
            <a:off x="819150" y="2916238"/>
            <a:ext cx="5853113" cy="552450"/>
          </a:xfrm>
          <a:prstGeom prst="rect">
            <a:avLst/>
          </a:prstGeom>
          <a:noFill/>
          <a:ln w="9525">
            <a:noFill/>
          </a:ln>
        </p:spPr>
        <p:txBody>
          <a:bodyPr wrap="square"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rPr>
              <a:t>Long Battery Life</a:t>
            </a:r>
            <a:endParaRPr lang="en-US" altLang="zh-CN" sz="3000" b="1" dirty="0">
              <a:solidFill>
                <a:srgbClr val="2AD2C9"/>
              </a:solidFill>
              <a:latin typeface="微软雅黑" panose="020B0503020204020204" pitchFamily="34" charset="-122"/>
              <a:ea typeface="微软雅黑" panose="020B0503020204020204" pitchFamily="34" charset="-122"/>
            </a:endParaRPr>
          </a:p>
        </p:txBody>
      </p:sp>
      <p:sp>
        <p:nvSpPr>
          <p:cNvPr id="47109" name="文本框 1"/>
          <p:cNvSpPr txBox="1"/>
          <p:nvPr/>
        </p:nvSpPr>
        <p:spPr>
          <a:xfrm>
            <a:off x="755650" y="4067175"/>
            <a:ext cx="6315075" cy="2138363"/>
          </a:xfrm>
          <a:prstGeom prst="rect">
            <a:avLst/>
          </a:prstGeom>
          <a:noFill/>
          <a:ln w="9525">
            <a:noFill/>
          </a:ln>
        </p:spPr>
        <p:txBody>
          <a:bodyPr wrap="square" anchor="t" anchorCtr="0">
            <a:spAutoFit/>
          </a:bodyPr>
          <a:p>
            <a:r>
              <a:rPr lang="en-US" altLang="zh-CN" sz="1900">
                <a:latin typeface="微软雅黑" panose="020B0503020204020204" pitchFamily="34" charset="-122"/>
                <a:ea typeface="微软雅黑" panose="020B0503020204020204" pitchFamily="34" charset="-122"/>
                <a:sym typeface="微软雅黑" panose="020B0503020204020204" pitchFamily="34" charset="-122"/>
              </a:rPr>
              <a:t>Super Hit Master adopting lithium battery in sport car level, with longer battery duration, </a:t>
            </a:r>
            <a:endParaRPr lang="en-US" altLang="zh-CN" sz="1900">
              <a:latin typeface="微软雅黑" panose="020B0503020204020204" pitchFamily="34" charset="-122"/>
              <a:ea typeface="微软雅黑" panose="020B0503020204020204" pitchFamily="34" charset="-122"/>
              <a:sym typeface="微软雅黑" panose="020B0503020204020204" pitchFamily="34" charset="-122"/>
            </a:endParaRPr>
          </a:p>
          <a:p>
            <a:pPr>
              <a:buSzTx/>
              <a:buNone/>
            </a:pPr>
            <a:endParaRPr lang="en-US" altLang="zh-CN" sz="1900">
              <a:latin typeface="微软雅黑" panose="020B0503020204020204" pitchFamily="34" charset="-122"/>
              <a:ea typeface="微软雅黑" panose="020B0503020204020204" pitchFamily="34" charset="-122"/>
              <a:sym typeface="微软雅黑" panose="020B0503020204020204" pitchFamily="34" charset="-122"/>
            </a:endParaRPr>
          </a:p>
          <a:p>
            <a:pPr>
              <a:buSzTx/>
              <a:buNone/>
            </a:pPr>
            <a:r>
              <a:rPr lang="en-US" altLang="zh-CN" sz="1900">
                <a:latin typeface="微软雅黑" panose="020B0503020204020204" pitchFamily="34" charset="-122"/>
                <a:ea typeface="微软雅黑" panose="020B0503020204020204" pitchFamily="34" charset="-122"/>
                <a:sym typeface="微软雅黑" panose="020B0503020204020204" pitchFamily="34" charset="-122"/>
              </a:rPr>
              <a:t>charging one hour percussing for one month. No more troubling for frequent charging.</a:t>
            </a:r>
            <a:endParaRPr lang="en-US" altLang="zh-CN" sz="1900">
              <a:latin typeface="微软雅黑" panose="020B0503020204020204" pitchFamily="34" charset="-122"/>
              <a:ea typeface="微软雅黑" panose="020B0503020204020204" pitchFamily="34" charset="-122"/>
              <a:sym typeface="微软雅黑" panose="020B0503020204020204" pitchFamily="34" charset="-122"/>
            </a:endParaRPr>
          </a:p>
          <a:p>
            <a:pPr>
              <a:buSzTx/>
              <a:buNone/>
            </a:pPr>
            <a:endParaRPr lang="en-US" altLang="zh-CN" sz="1900">
              <a:latin typeface="微软雅黑" panose="020B0503020204020204" pitchFamily="34" charset="-122"/>
              <a:ea typeface="微软雅黑" panose="020B0503020204020204" pitchFamily="34" charset="-122"/>
            </a:endParaRPr>
          </a:p>
          <a:p>
            <a:pPr>
              <a:buClrTx/>
              <a:buSzTx/>
            </a:pPr>
            <a:endParaRPr lang="en-US" altLang="zh-CN" sz="190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文本框 8"/>
          <p:cNvSpPr txBox="1"/>
          <p:nvPr/>
        </p:nvSpPr>
        <p:spPr>
          <a:xfrm>
            <a:off x="827088" y="1403350"/>
            <a:ext cx="6875462" cy="1106488"/>
          </a:xfrm>
          <a:prstGeom prst="rect">
            <a:avLst/>
          </a:prstGeom>
          <a:noFill/>
          <a:ln w="9525">
            <a:noFill/>
          </a:ln>
        </p:spPr>
        <p:txBody>
          <a:bodyPr wrap="square" anchor="t" anchorCtr="0">
            <a:spAutoFit/>
          </a:bodyPr>
          <a:p>
            <a:pPr eaLnBrk="0" hangingPunct="0">
              <a:lnSpc>
                <a:spcPct val="150000"/>
              </a:lnSpc>
            </a:pPr>
            <a:r>
              <a:rPr lang="zh-CN" altLang="en-US" sz="4400" b="1">
                <a:solidFill>
                  <a:srgbClr val="2AD2C9"/>
                </a:solidFill>
                <a:latin typeface="微软雅黑" panose="020B0503020204020204" pitchFamily="34" charset="-122"/>
                <a:ea typeface="微软雅黑" panose="020B0503020204020204" pitchFamily="34" charset="-122"/>
              </a:rPr>
              <a:t>Advantages Summary</a:t>
            </a:r>
            <a:endParaRPr lang="zh-CN" altLang="en-US" sz="4400" b="1">
              <a:solidFill>
                <a:srgbClr val="2AD2C9"/>
              </a:solidFill>
              <a:latin typeface="微软雅黑" panose="020B0503020204020204" pitchFamily="34" charset="-122"/>
              <a:ea typeface="微软雅黑" panose="020B0503020204020204" pitchFamily="34" charset="-122"/>
            </a:endParaRPr>
          </a:p>
        </p:txBody>
      </p:sp>
      <p:pic>
        <p:nvPicPr>
          <p:cNvPr id="48130" name="图片 5" descr="600X450CM 产品A"/>
          <p:cNvPicPr>
            <a:picLocks noChangeAspect="1"/>
          </p:cNvPicPr>
          <p:nvPr/>
        </p:nvPicPr>
        <p:blipFill>
          <a:blip r:embed="rId1"/>
          <a:stretch>
            <a:fillRect/>
          </a:stretch>
        </p:blipFill>
        <p:spPr>
          <a:xfrm>
            <a:off x="8099425" y="1476375"/>
            <a:ext cx="5775325" cy="5018088"/>
          </a:xfrm>
          <a:prstGeom prst="rect">
            <a:avLst/>
          </a:prstGeom>
          <a:noFill/>
          <a:ln w="9525">
            <a:noFill/>
          </a:ln>
        </p:spPr>
      </p:pic>
      <p:sp>
        <p:nvSpPr>
          <p:cNvPr id="48131" name="文本框 2"/>
          <p:cNvSpPr txBox="1"/>
          <p:nvPr/>
        </p:nvSpPr>
        <p:spPr>
          <a:xfrm>
            <a:off x="639763" y="3059113"/>
            <a:ext cx="3571875" cy="3970337"/>
          </a:xfrm>
          <a:prstGeom prst="rect">
            <a:avLst/>
          </a:prstGeom>
          <a:noFill/>
          <a:ln w="9525">
            <a:noFill/>
          </a:ln>
        </p:spPr>
        <p:txBody>
          <a:bodyPr wrap="square" anchor="t" anchorCtr="0">
            <a:spAutoFit/>
          </a:bodyPr>
          <a:p>
            <a:r>
              <a:rPr lang="en-US" altLang="en-US">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Build-in Super Hit Intelligent chip</a:t>
            </a:r>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zh-CN">
                <a:latin typeface="Calibri" panose="020F0502020204030204" pitchFamily="34" charset="0"/>
                <a:ea typeface="宋体" panose="02010600030101010101" pitchFamily="2" charset="-122"/>
                <a:sym typeface="微软雅黑" panose="020B0503020204020204" pitchFamily="34" charset="-122"/>
              </a:rPr>
              <a:t> </a:t>
            </a:r>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zh-CN">
                <a:latin typeface="Calibri" panose="020F0502020204030204" pitchFamily="34" charset="0"/>
                <a:ea typeface="宋体" panose="02010600030101010101" pitchFamily="2" charset="-122"/>
                <a:sym typeface="微软雅黑" panose="020B0503020204020204" pitchFamily="34" charset="-122"/>
              </a:rPr>
              <a:t> </a:t>
            </a:r>
            <a:r>
              <a:rPr lang="en-US" altLang="en-US">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AI Intelligent muscles and </a:t>
            </a:r>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zh-CN">
                <a:latin typeface="Calibri" panose="020F0502020204030204" pitchFamily="34" charset="0"/>
                <a:ea typeface="宋体" panose="02010600030101010101" pitchFamily="2" charset="-122"/>
                <a:sym typeface="微软雅黑" panose="020B0503020204020204" pitchFamily="34" charset="-122"/>
              </a:rPr>
              <a:t> bones recognition </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Calibri" panose="020F0502020204030204" pitchFamily="2"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AI Auto-adaptive percussion </a:t>
            </a:r>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zh-CN">
                <a:latin typeface="Calibri" panose="020F0502020204030204" pitchFamily="34" charset="0"/>
                <a:ea typeface="宋体" panose="02010600030101010101" pitchFamily="2" charset="-122"/>
                <a:sym typeface="微软雅黑" panose="020B0503020204020204" pitchFamily="34" charset="-122"/>
              </a:rPr>
              <a:t>modes switching</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Calibri" panose="020F0502020204030204" pitchFamily="2"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AI Voice broadcast</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Calibri" panose="020F0502020204030204" pitchFamily="2"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AI Intelligent control Interface</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AI Intelligent Idling system </a:t>
            </a:r>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zh-CN">
                <a:latin typeface="Calibri" panose="020F0502020204030204" pitchFamily="34" charset="0"/>
                <a:ea typeface="宋体" panose="02010600030101010101" pitchFamily="2" charset="-122"/>
                <a:sym typeface="微软雅黑" panose="020B0503020204020204" pitchFamily="34" charset="-122"/>
              </a:rPr>
              <a:t>for power saving</a:t>
            </a:r>
            <a:endParaRPr lang="zh-CN" altLang="en-US">
              <a:latin typeface="Calibri" panose="020F0502020204030204" pitchFamily="34" charset="0"/>
              <a:ea typeface="宋体" panose="02010600030101010101" pitchFamily="2" charset="-122"/>
            </a:endParaRPr>
          </a:p>
        </p:txBody>
      </p:sp>
      <p:sp>
        <p:nvSpPr>
          <p:cNvPr id="48132" name="文本框 3"/>
          <p:cNvSpPr txBox="1"/>
          <p:nvPr/>
        </p:nvSpPr>
        <p:spPr>
          <a:xfrm>
            <a:off x="4211638" y="3079750"/>
            <a:ext cx="3495675" cy="3414713"/>
          </a:xfrm>
          <a:prstGeom prst="rect">
            <a:avLst/>
          </a:prstGeom>
          <a:noFill/>
          <a:ln w="9525">
            <a:noFill/>
          </a:ln>
        </p:spPr>
        <p:txBody>
          <a:bodyPr wrap="square" anchor="t" anchorCtr="0">
            <a:spAutoFit/>
          </a:bodyPr>
          <a:p>
            <a:r>
              <a:rPr lang="en-US" altLang="en-US">
                <a:latin typeface="微软雅黑" panose="020B0503020204020204" pitchFamily="34" charset="-122"/>
                <a:ea typeface="微软雅黑" panose="020B0503020204020204" pitchFamily="34" charset="-122"/>
                <a:sym typeface="宋体" panose="02010600030101010101" pitchFamily="2" charset="-122"/>
              </a:rPr>
              <a:t>◎</a:t>
            </a:r>
            <a:r>
              <a:rPr lang="en-US" altLang="zh-CN">
                <a:latin typeface="Calibri" panose="020F0502020204030204" pitchFamily="34" charset="0"/>
                <a:ea typeface="宋体" panose="02010600030101010101" pitchFamily="2"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Aircraft-grade PEEK material</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a:t>
            </a:r>
            <a:r>
              <a:rPr lang="en-US" altLang="zh-CN">
                <a:latin typeface="Calibri" panose="020F0502020204030204" pitchFamily="34" charset="0"/>
                <a:ea typeface="宋体" panose="02010600030101010101" pitchFamily="2" charset="-122"/>
                <a:sym typeface="宋体" panose="02010600030101010101" pitchFamily="2" charset="-122"/>
              </a:rPr>
              <a:t> Cool light decoration</a:t>
            </a:r>
            <a:endParaRPr lang="en-US" altLang="zh-CN">
              <a:latin typeface="Calibri" panose="020F0502020204030204" pitchFamily="34" charset="0"/>
              <a:ea typeface="宋体" panose="02010600030101010101" pitchFamily="2" charset="-122"/>
              <a:sym typeface="宋体" panose="02010600030101010101" pitchFamily="2" charset="-122"/>
            </a:endParaRPr>
          </a:p>
          <a:p>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a:t>
            </a:r>
            <a:r>
              <a:rPr lang="en-US" altLang="zh-CN">
                <a:latin typeface="Calibri" panose="020F0502020204030204" pitchFamily="34" charset="0"/>
                <a:ea typeface="宋体" panose="02010600030101010101" pitchFamily="2"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High torque brushless motor</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a:t>
            </a:r>
            <a:r>
              <a:rPr lang="en-US" altLang="zh-CN">
                <a:latin typeface="Calibri" panose="020F0502020204030204" pitchFamily="34" charset="0"/>
                <a:ea typeface="宋体" panose="02010600030101010101" pitchFamily="2" charset="-122"/>
                <a:sym typeface="宋体" panose="02010600030101010101" pitchFamily="2" charset="-122"/>
              </a:rPr>
              <a:t> Quiet percussion</a:t>
            </a:r>
            <a:endParaRPr lang="en-US" altLang="zh-CN">
              <a:latin typeface="Calibri" panose="020F0502020204030204" pitchFamily="34" charset="0"/>
              <a:ea typeface="宋体" panose="02010600030101010101" pitchFamily="2" charset="-122"/>
              <a:sym typeface="宋体" panose="02010600030101010101" pitchFamily="2" charset="-122"/>
            </a:endParaRPr>
          </a:p>
          <a:p>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a:t>
            </a:r>
            <a:r>
              <a:rPr lang="en-US" altLang="zh-CN">
                <a:latin typeface="Calibri" panose="020F0502020204030204" pitchFamily="34" charset="0"/>
                <a:ea typeface="宋体" panose="02010600030101010101" pitchFamily="2"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Anti-sweat and anti-slip silicon handle</a:t>
            </a:r>
            <a:endParaRPr lang="en-US" altLang="zh-CN">
              <a:latin typeface="Calibri" panose="020F0502020204030204" pitchFamily="34" charset="0"/>
              <a:ea typeface="宋体" panose="02010600030101010101" pitchFamily="2" charset="-122"/>
              <a:sym typeface="微软雅黑" panose="020B0503020204020204" pitchFamily="34" charset="-122"/>
            </a:endParaRPr>
          </a:p>
          <a:p>
            <a:endParaRPr lang="en-US" altLang="zh-CN">
              <a:latin typeface="Calibri" panose="020F0502020204030204" pitchFamily="34" charset="0"/>
              <a:ea typeface="宋体" panose="02010600030101010101" pitchFamily="2" charset="-122"/>
              <a:sym typeface="微软雅黑" panose="020B0503020204020204" pitchFamily="34" charset="-122"/>
            </a:endParaRPr>
          </a:p>
          <a:p>
            <a:r>
              <a:rPr lang="en-US" altLang="en-US">
                <a:latin typeface="微软雅黑" panose="020B0503020204020204" pitchFamily="34" charset="-122"/>
                <a:ea typeface="微软雅黑" panose="020B0503020204020204" pitchFamily="34" charset="-122"/>
                <a:sym typeface="宋体" panose="02010600030101010101" pitchFamily="2" charset="-122"/>
              </a:rPr>
              <a:t>◎</a:t>
            </a:r>
            <a:r>
              <a:rPr lang="en-US" altLang="zh-CN">
                <a:latin typeface="Calibri" panose="020F0502020204030204" pitchFamily="34" charset="0"/>
                <a:ea typeface="宋体" panose="02010600030101010101" pitchFamily="2" charset="-122"/>
                <a:sym typeface="宋体" panose="02010600030101010101" pitchFamily="2" charset="-122"/>
              </a:rPr>
              <a:t> </a:t>
            </a:r>
            <a:r>
              <a:rPr lang="en-US" altLang="zh-CN">
                <a:latin typeface="Calibri" panose="020F0502020204030204" pitchFamily="34" charset="0"/>
                <a:ea typeface="宋体" panose="02010600030101010101" pitchFamily="2" charset="-122"/>
                <a:sym typeface="微软雅黑" panose="020B0503020204020204" pitchFamily="34" charset="-122"/>
              </a:rPr>
              <a:t>Longer battery duration</a:t>
            </a:r>
            <a:endParaRPr lang="zh-CN" altLang="en-US">
              <a:latin typeface="Calibri" panose="020F0502020204030204" pitchFamily="34" charset="0"/>
              <a:ea typeface="宋体" panose="02010600030101010101" pitchFamily="2"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文本框 99"/>
          <p:cNvSpPr txBox="1"/>
          <p:nvPr/>
        </p:nvSpPr>
        <p:spPr>
          <a:xfrm>
            <a:off x="971550" y="2914650"/>
            <a:ext cx="6057900" cy="3553460"/>
          </a:xfrm>
          <a:prstGeom prst="rect">
            <a:avLst/>
          </a:prstGeom>
          <a:noFill/>
          <a:ln w="9525">
            <a:noFill/>
          </a:ln>
        </p:spPr>
        <p:txBody>
          <a:bodyPr anchor="t" anchorCtr="0">
            <a:spAutoFit/>
          </a:bodyPr>
          <a:p>
            <a:pPr algn="just">
              <a:lnSpc>
                <a:spcPts val="3000"/>
              </a:lnSpc>
            </a:pPr>
            <a:r>
              <a:rPr lang="zh-CN" altLang="en-US" sz="1600" dirty="0">
                <a:latin typeface="微软雅黑" panose="020B0503020204020204" pitchFamily="34" charset="-122"/>
                <a:ea typeface="微软雅黑" panose="020B0503020204020204" pitchFamily="34" charset="-122"/>
              </a:rPr>
              <a:t>After trying many brands, I finally found </a:t>
            </a:r>
            <a:r>
              <a:rPr lang="en-US" altLang="zh-CN" sz="1600" dirty="0">
                <a:latin typeface="微软雅黑" panose="020B0503020204020204" pitchFamily="34" charset="-122"/>
                <a:ea typeface="微软雅黑" panose="020B0503020204020204" pitchFamily="34" charset="-122"/>
              </a:rPr>
              <a:t>Fittop</a:t>
            </a:r>
            <a:r>
              <a:rPr lang="zh-CN" altLang="en-US" sz="1600" dirty="0">
                <a:latin typeface="微软雅黑" panose="020B0503020204020204" pitchFamily="34" charset="-122"/>
                <a:ea typeface="微软雅黑" panose="020B0503020204020204" pitchFamily="34" charset="-122"/>
              </a:rPr>
              <a:t> Super-Hit </a:t>
            </a:r>
            <a:r>
              <a:rPr lang="en-US" altLang="zh-CN" sz="1600" dirty="0">
                <a:latin typeface="微软雅黑" panose="020B0503020204020204" pitchFamily="34" charset="-122"/>
                <a:ea typeface="微软雅黑" panose="020B0503020204020204" pitchFamily="34" charset="-122"/>
              </a:rPr>
              <a:t>massage</a:t>
            </a:r>
            <a:r>
              <a:rPr lang="zh-CN" altLang="en-US" sz="1600" dirty="0">
                <a:latin typeface="微软雅黑" panose="020B0503020204020204" pitchFamily="34" charset="-122"/>
                <a:ea typeface="微软雅黑" panose="020B0503020204020204" pitchFamily="34" charset="-122"/>
              </a:rPr>
              <a:t> gun. </a:t>
            </a:r>
            <a:r>
              <a:rPr lang="en-US" altLang="zh-CN" sz="1600" dirty="0">
                <a:latin typeface="微软雅黑" panose="020B0503020204020204" pitchFamily="34" charset="-122"/>
                <a:ea typeface="微软雅黑" panose="020B0503020204020204" pitchFamily="34" charset="-122"/>
              </a:rPr>
              <a:t>I</a:t>
            </a:r>
            <a:r>
              <a:rPr lang="zh-CN" altLang="en-US" sz="1600" dirty="0">
                <a:latin typeface="微软雅黑" panose="020B0503020204020204" pitchFamily="34" charset="-122"/>
                <a:ea typeface="微软雅黑" panose="020B0503020204020204" pitchFamily="34" charset="-122"/>
              </a:rPr>
              <a:t>t opened the door to a new world for me</a:t>
            </a:r>
            <a:r>
              <a:rPr lang="en-US" altLang="zh-CN" sz="1600" dirty="0">
                <a:latin typeface="微软雅黑" panose="020B0503020204020204" pitchFamily="34" charset="-122"/>
                <a:ea typeface="微软雅黑" panose="020B0503020204020204" pitchFamily="34" charset="-122"/>
              </a:rPr>
              <a:t> a</a:t>
            </a:r>
            <a:r>
              <a:rPr lang="zh-CN" altLang="en-US" sz="1600" dirty="0">
                <a:latin typeface="微软雅黑" panose="020B0503020204020204" pitchFamily="34" charset="-122"/>
                <a:ea typeface="微软雅黑" panose="020B0503020204020204" pitchFamily="34" charset="-122"/>
                <a:sym typeface="+mn-ea"/>
              </a:rPr>
              <a:t>fter using it</a:t>
            </a:r>
            <a:r>
              <a:rPr lang="zh-CN" altLang="en-US" sz="1600" dirty="0">
                <a:latin typeface="微软雅黑" panose="020B0503020204020204" pitchFamily="34" charset="-122"/>
                <a:ea typeface="微软雅黑" panose="020B0503020204020204" pitchFamily="34" charset="-122"/>
              </a:rPr>
              <a:t>. I am a programmer, and I usually exercise after get off work.</a:t>
            </a:r>
            <a:endParaRPr lang="zh-CN" altLang="en-US" sz="1600" dirty="0">
              <a:latin typeface="微软雅黑" panose="020B0503020204020204" pitchFamily="34" charset="-122"/>
              <a:ea typeface="微软雅黑" panose="020B0503020204020204" pitchFamily="34" charset="-122"/>
            </a:endParaRPr>
          </a:p>
          <a:p>
            <a:pPr algn="just">
              <a:lnSpc>
                <a:spcPts val="3000"/>
              </a:lnSpc>
            </a:pPr>
            <a:r>
              <a:rPr lang="zh-CN" altLang="en-US" sz="1600" dirty="0">
                <a:latin typeface="微软雅黑" panose="020B0503020204020204" pitchFamily="34" charset="-122"/>
                <a:ea typeface="微软雅黑" panose="020B0503020204020204" pitchFamily="34" charset="-122"/>
              </a:rPr>
              <a:t>The use experience is </a:t>
            </a:r>
            <a:r>
              <a:rPr lang="en-US" altLang="zh-CN" sz="1600" dirty="0">
                <a:latin typeface="微软雅黑" panose="020B0503020204020204" pitchFamily="34" charset="-122"/>
                <a:ea typeface="微软雅黑" panose="020B0503020204020204" pitchFamily="34" charset="-122"/>
              </a:rPr>
              <a:t>amazing for me</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It’s v</a:t>
            </a:r>
            <a:r>
              <a:rPr lang="zh-CN" altLang="en-US" sz="1600" dirty="0">
                <a:latin typeface="微软雅黑" panose="020B0503020204020204" pitchFamily="34" charset="-122"/>
                <a:ea typeface="微软雅黑" panose="020B0503020204020204" pitchFamily="34" charset="-122"/>
              </a:rPr>
              <a:t>ery comfortable</a:t>
            </a:r>
            <a:r>
              <a:rPr lang="en-US" altLang="zh-CN" sz="1600" dirty="0">
                <a:latin typeface="微软雅黑" panose="020B0503020204020204" pitchFamily="34" charset="-122"/>
                <a:ea typeface="微软雅黑" panose="020B0503020204020204" pitchFamily="34" charset="-122"/>
              </a:rPr>
              <a:t> to hold it</a:t>
            </a:r>
            <a:r>
              <a:rPr lang="zh-CN" altLang="en-US" sz="1600" dirty="0">
                <a:latin typeface="微软雅黑" panose="020B0503020204020204" pitchFamily="34" charset="-122"/>
                <a:ea typeface="微软雅黑" panose="020B0503020204020204" pitchFamily="34" charset="-122"/>
              </a:rPr>
              <a:t> in hand</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 The hitting power is particularly deep and it is relatively friendly to newbies. </a:t>
            </a:r>
            <a:r>
              <a:rPr lang="en-US" altLang="zh-CN" sz="1600" dirty="0">
                <a:latin typeface="微软雅黑" panose="020B0503020204020204" pitchFamily="34" charset="-122"/>
                <a:ea typeface="微软雅黑" panose="020B0503020204020204" pitchFamily="34" charset="-122"/>
                <a:sym typeface="+mn-ea"/>
              </a:rPr>
              <a:t>It equited with v</a:t>
            </a:r>
            <a:r>
              <a:rPr lang="zh-CN" altLang="en-US" sz="1600" dirty="0">
                <a:latin typeface="微软雅黑" panose="020B0503020204020204" pitchFamily="34" charset="-122"/>
                <a:ea typeface="微软雅黑" panose="020B0503020204020204" pitchFamily="34" charset="-122"/>
                <a:sym typeface="+mn-ea"/>
              </a:rPr>
              <a:t>ery elegant storage box</a:t>
            </a:r>
            <a:r>
              <a:rPr lang="en-US" altLang="zh-CN" sz="1600" dirty="0">
                <a:latin typeface="微软雅黑" panose="020B0503020204020204" pitchFamily="34" charset="-122"/>
                <a:ea typeface="微软雅黑" panose="020B0503020204020204" pitchFamily="34" charset="-122"/>
                <a:sym typeface="+mn-ea"/>
              </a:rPr>
              <a:t> is </a:t>
            </a:r>
            <a:r>
              <a:rPr lang="zh-CN" altLang="en-US" sz="1600" dirty="0">
                <a:latin typeface="微软雅黑" panose="020B0503020204020204" pitchFamily="34" charset="-122"/>
                <a:ea typeface="微软雅黑" panose="020B0503020204020204" pitchFamily="34" charset="-122"/>
              </a:rPr>
              <a:t>more convenient to carry and store. </a:t>
            </a:r>
            <a:r>
              <a:rPr sz="1600" dirty="0">
                <a:latin typeface="微软雅黑" panose="020B0503020204020204" pitchFamily="34" charset="-122"/>
                <a:ea typeface="微软雅黑" panose="020B0503020204020204" pitchFamily="34" charset="-122"/>
              </a:rPr>
              <a:t>Friends who often go to the gym can also take it with them</a:t>
            </a:r>
            <a:r>
              <a:rPr lang="en-US" sz="1600" dirty="0">
                <a:latin typeface="微软雅黑" panose="020B0503020204020204" pitchFamily="34" charset="-122"/>
                <a:ea typeface="微软雅黑" panose="020B0503020204020204" pitchFamily="34" charset="-122"/>
              </a:rPr>
              <a:t>.</a:t>
            </a:r>
            <a:endParaRPr lang="en-US" sz="1600" dirty="0">
              <a:latin typeface="微软雅黑" panose="020B0503020204020204" pitchFamily="34" charset="-122"/>
              <a:ea typeface="微软雅黑" panose="020B0503020204020204" pitchFamily="34" charset="-122"/>
            </a:endParaRPr>
          </a:p>
        </p:txBody>
      </p:sp>
      <p:pic>
        <p:nvPicPr>
          <p:cNvPr id="49155" name="图片 2" descr="图片1"/>
          <p:cNvPicPr>
            <a:picLocks noChangeAspect="1"/>
          </p:cNvPicPr>
          <p:nvPr/>
        </p:nvPicPr>
        <p:blipFill>
          <a:blip r:embed="rId1"/>
          <a:srcRect t="2908" b="5165"/>
          <a:stretch>
            <a:fillRect/>
          </a:stretch>
        </p:blipFill>
        <p:spPr>
          <a:xfrm>
            <a:off x="8029575" y="1508125"/>
            <a:ext cx="5191125" cy="5305425"/>
          </a:xfrm>
          <a:prstGeom prst="rect">
            <a:avLst/>
          </a:prstGeom>
          <a:noFill/>
          <a:ln w="9525">
            <a:noFill/>
          </a:ln>
        </p:spPr>
      </p:pic>
      <p:sp>
        <p:nvSpPr>
          <p:cNvPr id="2" name="文本框 1"/>
          <p:cNvSpPr txBox="1"/>
          <p:nvPr/>
        </p:nvSpPr>
        <p:spPr>
          <a:xfrm>
            <a:off x="1043940" y="1548130"/>
            <a:ext cx="6640830" cy="583565"/>
          </a:xfrm>
          <a:prstGeom prst="rect">
            <a:avLst/>
          </a:prstGeom>
          <a:noFill/>
          <a:ln w="9525">
            <a:noFill/>
          </a:ln>
        </p:spPr>
        <p:txBody>
          <a:bodyPr wrap="square" anchor="t" anchorCtr="0">
            <a:spAutoFit/>
          </a:bodyPr>
          <a:p>
            <a:r>
              <a:rPr lang="en-US" altLang="zh-CN" sz="3200" b="1" dirty="0">
                <a:solidFill>
                  <a:srgbClr val="2AD2C9"/>
                </a:solidFill>
                <a:latin typeface="微软雅黑" panose="020B0503020204020204" pitchFamily="34" charset="-122"/>
                <a:ea typeface="微软雅黑" panose="020B0503020204020204" pitchFamily="34" charset="-122"/>
              </a:rPr>
              <a:t>U</a:t>
            </a:r>
            <a:r>
              <a:rPr lang="zh-CN" altLang="en-US" sz="3200" b="1" dirty="0">
                <a:solidFill>
                  <a:srgbClr val="2AD2C9"/>
                </a:solidFill>
                <a:latin typeface="微软雅黑" panose="020B0503020204020204" pitchFamily="34" charset="-122"/>
                <a:ea typeface="微软雅黑" panose="020B0503020204020204" pitchFamily="34" charset="-122"/>
              </a:rPr>
              <a:t>ser experience feedback</a:t>
            </a:r>
            <a:r>
              <a:rPr lang="en-US" altLang="zh-CN" sz="3200" b="1" dirty="0">
                <a:solidFill>
                  <a:srgbClr val="2AD2C9"/>
                </a:solidFill>
                <a:latin typeface="微软雅黑" panose="020B0503020204020204" pitchFamily="34" charset="-122"/>
                <a:ea typeface="微软雅黑" panose="020B0503020204020204" pitchFamily="34" charset="-122"/>
              </a:rPr>
              <a:t> One</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文本框 99"/>
          <p:cNvSpPr txBox="1"/>
          <p:nvPr/>
        </p:nvSpPr>
        <p:spPr>
          <a:xfrm>
            <a:off x="245745" y="2268855"/>
            <a:ext cx="8361045" cy="5092700"/>
          </a:xfrm>
          <a:prstGeom prst="rect">
            <a:avLst/>
          </a:prstGeom>
          <a:noFill/>
          <a:ln w="9525">
            <a:noFill/>
          </a:ln>
        </p:spPr>
        <p:txBody>
          <a:bodyPr wrap="square" anchor="t" anchorCtr="0">
            <a:spAutoFit/>
          </a:bodyPr>
          <a:p>
            <a:pPr algn="just">
              <a:lnSpc>
                <a:spcPts val="3000"/>
              </a:lnSpc>
            </a:pPr>
            <a:r>
              <a:rPr lang="zh-CN" altLang="en-US" sz="1600" dirty="0">
                <a:latin typeface="微软雅黑" panose="020B0503020204020204" pitchFamily="34" charset="-122"/>
                <a:ea typeface="微软雅黑" panose="020B0503020204020204" pitchFamily="34" charset="-122"/>
              </a:rPr>
              <a:t>At one chance, a fitness coach recommended me to use </a:t>
            </a:r>
            <a:r>
              <a:rPr lang="en-US" altLang="zh-CN" sz="1600" dirty="0">
                <a:latin typeface="微软雅黑" panose="020B0503020204020204" pitchFamily="34" charset="-122"/>
                <a:ea typeface="微软雅黑" panose="020B0503020204020204" pitchFamily="34" charset="-122"/>
              </a:rPr>
              <a:t>this Fittop massage</a:t>
            </a:r>
            <a:r>
              <a:rPr lang="zh-CN" altLang="en-US" sz="1600" dirty="0">
                <a:latin typeface="微软雅黑" panose="020B0503020204020204" pitchFamily="34" charset="-122"/>
                <a:ea typeface="微软雅黑" panose="020B0503020204020204" pitchFamily="34" charset="-122"/>
              </a:rPr>
              <a:t> gun. </a:t>
            </a:r>
            <a:r>
              <a:rPr lang="en-US" altLang="zh-CN" sz="1600" dirty="0">
                <a:latin typeface="微软雅黑" panose="020B0503020204020204" pitchFamily="34" charset="-122"/>
                <a:ea typeface="微软雅黑" panose="020B0503020204020204" pitchFamily="34" charset="-122"/>
              </a:rPr>
              <a:t>It</a:t>
            </a:r>
            <a:r>
              <a:rPr lang="zh-CN" altLang="en-US" sz="1600" dirty="0">
                <a:latin typeface="微软雅黑" panose="020B0503020204020204" pitchFamily="34" charset="-122"/>
                <a:ea typeface="微软雅黑" panose="020B0503020204020204" pitchFamily="34" charset="-122"/>
              </a:rPr>
              <a:t> has five different massage heads for each part.After</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exercise, I use the circular massage head to </a:t>
            </a:r>
            <a:r>
              <a:rPr lang="en-US" altLang="zh-CN" sz="1600" dirty="0">
                <a:latin typeface="微软雅黑" panose="020B0503020204020204" pitchFamily="34" charset="-122"/>
                <a:ea typeface="微软雅黑" panose="020B0503020204020204" pitchFamily="34" charset="-122"/>
              </a:rPr>
              <a:t>massage</a:t>
            </a:r>
            <a:r>
              <a:rPr lang="zh-CN" altLang="en-US" sz="1600" dirty="0">
                <a:latin typeface="微软雅黑" panose="020B0503020204020204" pitchFamily="34" charset="-122"/>
                <a:ea typeface="微软雅黑" panose="020B0503020204020204" pitchFamily="34" charset="-122"/>
              </a:rPr>
              <a:t> my calves.Not only can promote blood circulation well. At the same time, it can improve the muscles of the legs and eliminate the edema of the thighs.</a:t>
            </a:r>
            <a:endParaRPr lang="zh-CN" altLang="en-US" sz="1600" dirty="0">
              <a:latin typeface="微软雅黑" panose="020B0503020204020204" pitchFamily="34" charset="-122"/>
              <a:ea typeface="微软雅黑" panose="020B0503020204020204" pitchFamily="34" charset="-122"/>
            </a:endParaRPr>
          </a:p>
          <a:p>
            <a:pPr algn="just">
              <a:lnSpc>
                <a:spcPts val="3000"/>
              </a:lnSpc>
            </a:pPr>
            <a:r>
              <a:rPr lang="zh-CN" altLang="en-US" sz="1600" dirty="0">
                <a:latin typeface="微软雅黑" panose="020B0503020204020204" pitchFamily="34" charset="-122"/>
                <a:ea typeface="微软雅黑" panose="020B0503020204020204" pitchFamily="34" charset="-122"/>
              </a:rPr>
              <a:t>Especially as I get older, I find that my shoulder and neck are not good, so I will use it to </a:t>
            </a:r>
            <a:r>
              <a:rPr lang="en-US" altLang="zh-CN" sz="1600" dirty="0">
                <a:latin typeface="微软雅黑" panose="020B0503020204020204" pitchFamily="34" charset="-122"/>
                <a:ea typeface="微软雅黑" panose="020B0503020204020204" pitchFamily="34" charset="-122"/>
              </a:rPr>
              <a:t>massage</a:t>
            </a:r>
            <a:r>
              <a:rPr lang="zh-CN" altLang="en-US" sz="1600" dirty="0">
                <a:latin typeface="微软雅黑" panose="020B0503020204020204" pitchFamily="34" charset="-122"/>
                <a:ea typeface="微软雅黑" panose="020B0503020204020204" pitchFamily="34" charset="-122"/>
              </a:rPr>
              <a:t> my shoulder and neck. It can open up the meridians well, and the </a:t>
            </a:r>
            <a:r>
              <a:rPr lang="en-US" altLang="zh-CN" sz="1600" dirty="0">
                <a:latin typeface="微软雅黑" panose="020B0503020204020204" pitchFamily="34" charset="-122"/>
                <a:ea typeface="微软雅黑" panose="020B0503020204020204" pitchFamily="34" charset="-122"/>
              </a:rPr>
              <a:t>massage </a:t>
            </a:r>
            <a:r>
              <a:rPr lang="zh-CN" altLang="en-US" sz="1600" dirty="0">
                <a:latin typeface="微软雅黑" panose="020B0503020204020204" pitchFamily="34" charset="-122"/>
                <a:ea typeface="微软雅黑" panose="020B0503020204020204" pitchFamily="34" charset="-122"/>
              </a:rPr>
              <a:t>strength can be adjusted. The design of the visual intelligent compass is very considerate.</a:t>
            </a:r>
            <a:endParaRPr lang="zh-CN" altLang="en-US" sz="1600" dirty="0">
              <a:latin typeface="微软雅黑" panose="020B0503020204020204" pitchFamily="34" charset="-122"/>
              <a:ea typeface="微软雅黑" panose="020B0503020204020204" pitchFamily="34" charset="-122"/>
            </a:endParaRPr>
          </a:p>
          <a:p>
            <a:pPr algn="just">
              <a:lnSpc>
                <a:spcPts val="3000"/>
              </a:lnSpc>
            </a:pPr>
            <a:r>
              <a:rPr lang="zh-CN" altLang="en-US" sz="1600" dirty="0">
                <a:latin typeface="微软雅黑" panose="020B0503020204020204" pitchFamily="34" charset="-122"/>
                <a:ea typeface="微软雅黑" panose="020B0503020204020204" pitchFamily="34" charset="-122"/>
              </a:rPr>
              <a:t>It can be well relieved for soreness, pain and muscle soreness. Generally speaking, it is a high cost performance</a:t>
            </a:r>
            <a:r>
              <a:rPr lang="en-US" altLang="zh-CN" sz="1600" dirty="0">
                <a:latin typeface="微软雅黑" panose="020B0503020204020204" pitchFamily="34" charset="-122"/>
                <a:ea typeface="微软雅黑" panose="020B0503020204020204" pitchFamily="34" charset="-122"/>
              </a:rPr>
              <a:t> massage gun</a:t>
            </a:r>
            <a:r>
              <a:rPr lang="zh-CN" altLang="en-US" sz="1600" dirty="0">
                <a:latin typeface="微软雅黑" panose="020B0503020204020204" pitchFamily="34" charset="-122"/>
                <a:ea typeface="微软雅黑" panose="020B0503020204020204" pitchFamily="34" charset="-122"/>
              </a:rPr>
              <a:t>! The operation is very convenient. And it also comes with an Eva storage bag, which is very convenient to carry when going out. It is very suitable to put it in the gym cabinet.</a:t>
            </a:r>
            <a:endParaRPr lang="zh-CN" altLang="en-US" sz="1600" dirty="0">
              <a:latin typeface="微软雅黑" panose="020B0503020204020204" pitchFamily="34" charset="-122"/>
              <a:ea typeface="微软雅黑" panose="020B0503020204020204" pitchFamily="34" charset="-122"/>
            </a:endParaRPr>
          </a:p>
        </p:txBody>
      </p:sp>
      <p:pic>
        <p:nvPicPr>
          <p:cNvPr id="50179" name="图片 8" descr="2021-06-22 16:53:13.884000"/>
          <p:cNvPicPr>
            <a:picLocks noChangeAspect="1"/>
          </p:cNvPicPr>
          <p:nvPr/>
        </p:nvPicPr>
        <p:blipFill>
          <a:blip r:embed="rId1"/>
          <a:srcRect t="24947"/>
          <a:stretch>
            <a:fillRect/>
          </a:stretch>
        </p:blipFill>
        <p:spPr>
          <a:xfrm>
            <a:off x="9036368" y="1475423"/>
            <a:ext cx="4700587" cy="5291137"/>
          </a:xfrm>
          <a:prstGeom prst="rect">
            <a:avLst/>
          </a:prstGeom>
          <a:noFill/>
          <a:ln w="9525">
            <a:noFill/>
          </a:ln>
        </p:spPr>
      </p:pic>
      <p:sp>
        <p:nvSpPr>
          <p:cNvPr id="2" name="文本框 1"/>
          <p:cNvSpPr txBox="1"/>
          <p:nvPr/>
        </p:nvSpPr>
        <p:spPr>
          <a:xfrm>
            <a:off x="1100455" y="1106805"/>
            <a:ext cx="6640830" cy="583565"/>
          </a:xfrm>
          <a:prstGeom prst="rect">
            <a:avLst/>
          </a:prstGeom>
          <a:noFill/>
          <a:ln w="9525">
            <a:noFill/>
          </a:ln>
        </p:spPr>
        <p:txBody>
          <a:bodyPr wrap="square" anchor="t" anchorCtr="0">
            <a:spAutoFit/>
          </a:bodyPr>
          <a:p>
            <a:r>
              <a:rPr lang="en-US" altLang="zh-CN" sz="3200" b="1" dirty="0">
                <a:solidFill>
                  <a:srgbClr val="2AD2C9"/>
                </a:solidFill>
                <a:latin typeface="微软雅黑" panose="020B0503020204020204" pitchFamily="34" charset="-122"/>
                <a:ea typeface="微软雅黑" panose="020B0503020204020204" pitchFamily="34" charset="-122"/>
              </a:rPr>
              <a:t>U</a:t>
            </a:r>
            <a:r>
              <a:rPr lang="zh-CN" altLang="en-US" sz="3200" b="1" dirty="0">
                <a:solidFill>
                  <a:srgbClr val="2AD2C9"/>
                </a:solidFill>
                <a:latin typeface="微软雅黑" panose="020B0503020204020204" pitchFamily="34" charset="-122"/>
                <a:ea typeface="微软雅黑" panose="020B0503020204020204" pitchFamily="34" charset="-122"/>
              </a:rPr>
              <a:t>ser experience feedback</a:t>
            </a:r>
            <a:r>
              <a:rPr lang="en-US" altLang="zh-CN" sz="3200" b="1" dirty="0">
                <a:solidFill>
                  <a:srgbClr val="2AD2C9"/>
                </a:solidFill>
                <a:latin typeface="微软雅黑" panose="020B0503020204020204" pitchFamily="34" charset="-122"/>
                <a:ea typeface="微软雅黑" panose="020B0503020204020204" pitchFamily="34" charset="-122"/>
              </a:rPr>
              <a:t> </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2781300" y="2987675"/>
            <a:ext cx="8939213" cy="2227263"/>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2. Super Hit Master</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Application scenarios</a:t>
            </a:r>
            <a:endPar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279553" name="图片 279553" descr="VCG41N1135950424"/>
          <p:cNvPicPr>
            <a:picLocks noChangeAspect="1"/>
          </p:cNvPicPr>
          <p:nvPr/>
        </p:nvPicPr>
        <p:blipFill>
          <a:blip r:embed="rId1"/>
          <a:srcRect l="8656" t="5280" r="327" b="5646"/>
          <a:stretch>
            <a:fillRect/>
          </a:stretch>
        </p:blipFill>
        <p:spPr>
          <a:xfrm>
            <a:off x="9274242" y="2413980"/>
            <a:ext cx="4366113" cy="2877412"/>
          </a:xfrm>
          <a:prstGeom prst="rect">
            <a:avLst/>
          </a:prstGeom>
          <a:noFill/>
          <a:ln w="9525">
            <a:noFill/>
          </a:ln>
        </p:spPr>
      </p:pic>
      <p:sp>
        <p:nvSpPr>
          <p:cNvPr id="279554" name="文本框 1"/>
          <p:cNvSpPr/>
          <p:nvPr/>
        </p:nvSpPr>
        <p:spPr>
          <a:xfrm>
            <a:off x="1003864" y="5465973"/>
            <a:ext cx="2971051" cy="783590"/>
          </a:xfrm>
          <a:prstGeom prst="rect">
            <a:avLst/>
          </a:prstGeom>
          <a:noFill/>
          <a:ln w="9525">
            <a:noFill/>
          </a:ln>
        </p:spPr>
        <p:txBody>
          <a:bodyPr anchor="t" anchorCtr="0">
            <a:spAutoFit/>
          </a:bodyPr>
          <a:p>
            <a:pPr algn="ctr">
              <a:lnSpc>
                <a:spcPts val="2700"/>
              </a:lnSpc>
            </a:pP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Relieve muscle soreness after workout</a:t>
            </a:r>
            <a:endParaRPr lang="zh-CN" altLang="en-US"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79555" name="图片 9" descr="pexels-photo-3837781"/>
          <p:cNvPicPr>
            <a:picLocks noChangeAspect="1"/>
          </p:cNvPicPr>
          <p:nvPr/>
        </p:nvPicPr>
        <p:blipFill>
          <a:blip r:embed="rId2"/>
          <a:stretch>
            <a:fillRect/>
          </a:stretch>
        </p:blipFill>
        <p:spPr>
          <a:xfrm>
            <a:off x="570585" y="2394934"/>
            <a:ext cx="4126460" cy="2866303"/>
          </a:xfrm>
          <a:prstGeom prst="rect">
            <a:avLst/>
          </a:prstGeom>
          <a:noFill/>
          <a:ln w="9525">
            <a:noFill/>
          </a:ln>
        </p:spPr>
      </p:pic>
      <p:sp>
        <p:nvSpPr>
          <p:cNvPr id="279556" name="文本框 1"/>
          <p:cNvSpPr/>
          <p:nvPr/>
        </p:nvSpPr>
        <p:spPr>
          <a:xfrm>
            <a:off x="4773226" y="5465973"/>
            <a:ext cx="4548629" cy="783590"/>
          </a:xfrm>
          <a:prstGeom prst="rect">
            <a:avLst/>
          </a:prstGeom>
          <a:noFill/>
          <a:ln w="9525">
            <a:noFill/>
          </a:ln>
        </p:spPr>
        <p:txBody>
          <a:bodyPr wrap="square" anchor="t" anchorCtr="0">
            <a:spAutoFit/>
          </a:bodyPr>
          <a:p>
            <a:pPr algn="ctr">
              <a:lnSpc>
                <a:spcPts val="2700"/>
              </a:lnSpc>
            </a:pP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Warm-up before exercise and muscle relaxation and soreness relief after exercise</a:t>
            </a:r>
            <a:endPar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79557" name="图片 1" descr="pexels-photo-235922"/>
          <p:cNvPicPr>
            <a:picLocks noChangeAspect="1"/>
          </p:cNvPicPr>
          <p:nvPr/>
        </p:nvPicPr>
        <p:blipFill>
          <a:blip r:embed="rId3"/>
          <a:srcRect t="10933" r="18484" b="5028"/>
          <a:stretch>
            <a:fillRect/>
          </a:stretch>
        </p:blipFill>
        <p:spPr>
          <a:xfrm>
            <a:off x="4938285" y="2394934"/>
            <a:ext cx="4174073" cy="2856780"/>
          </a:xfrm>
          <a:prstGeom prst="rect">
            <a:avLst/>
          </a:prstGeom>
          <a:noFill/>
          <a:ln w="9525">
            <a:noFill/>
          </a:ln>
        </p:spPr>
      </p:pic>
      <p:sp>
        <p:nvSpPr>
          <p:cNvPr id="279558" name="文本框 1"/>
          <p:cNvSpPr/>
          <p:nvPr/>
        </p:nvSpPr>
        <p:spPr>
          <a:xfrm>
            <a:off x="9920192" y="5465973"/>
            <a:ext cx="3334497" cy="783590"/>
          </a:xfrm>
          <a:prstGeom prst="rect">
            <a:avLst/>
          </a:prstGeom>
          <a:noFill/>
          <a:ln w="9525">
            <a:noFill/>
          </a:ln>
        </p:spPr>
        <p:txBody>
          <a:bodyPr anchor="t" anchorCtr="0">
            <a:spAutoFit/>
          </a:bodyPr>
          <a:p>
            <a:pPr algn="ctr">
              <a:lnSpc>
                <a:spcPts val="2700"/>
              </a:lnSpc>
            </a:pPr>
            <a:r>
              <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Relax muscle after ball games to remove latic acid</a:t>
            </a:r>
            <a:endParaRPr lang="en-US" altLang="zh-CN" sz="16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9559" name="文本框 1"/>
          <p:cNvSpPr/>
          <p:nvPr/>
        </p:nvSpPr>
        <p:spPr>
          <a:xfrm>
            <a:off x="1330807" y="1504571"/>
            <a:ext cx="11390617" cy="475615"/>
          </a:xfrm>
          <a:prstGeom prst="rect">
            <a:avLst/>
          </a:prstGeom>
          <a:noFill/>
          <a:ln w="9525">
            <a:noFill/>
          </a:ln>
        </p:spPr>
        <p:txBody>
          <a:bodyPr wrap="square" anchor="t" anchorCtr="0">
            <a:spAutoFit/>
          </a:bodyPr>
          <a:p>
            <a:pPr>
              <a:lnSpc>
                <a:spcPts val="3000"/>
              </a:lnSpc>
            </a:pPr>
            <a:r>
              <a:rPr lang="en-US" altLang="zh-CN" sz="26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Application Scenes</a:t>
            </a:r>
            <a:r>
              <a:rPr lang="zh-CN" altLang="en-US" sz="26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6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 Gyms, Playgrounds(ball games, execising),etc</a:t>
            </a:r>
            <a:endParaRPr lang="en-US" altLang="zh-CN" sz="26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2781300" y="2987675"/>
            <a:ext cx="8939213" cy="2227263"/>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3. Super Hit Master</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Product parameters</a:t>
            </a:r>
            <a:endPar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文本框 282625"/>
          <p:cNvSpPr/>
          <p:nvPr/>
        </p:nvSpPr>
        <p:spPr>
          <a:xfrm>
            <a:off x="1574800" y="1130300"/>
            <a:ext cx="3385820" cy="475615"/>
          </a:xfrm>
          <a:prstGeom prst="rect">
            <a:avLst/>
          </a:prstGeom>
          <a:noFill/>
          <a:ln w="9525">
            <a:noFill/>
          </a:ln>
        </p:spPr>
        <p:txBody>
          <a:bodyPr wrap="none" anchor="t" anchorCtr="0">
            <a:spAutoFit/>
          </a:bodyPr>
          <a:p>
            <a:pPr algn="l" eaLnBrk="0" hangingPunct="0"/>
            <a:r>
              <a:rPr lang="en-US" altLang="zh-CN" sz="2500" b="1" dirty="0">
                <a:solidFill>
                  <a:srgbClr val="2AD2C9"/>
                </a:solidFill>
                <a:latin typeface="Calibri" panose="020F0502020204030204" pitchFamily="2" charset="-122"/>
                <a:ea typeface="微软雅黑" panose="020B0503020204020204" pitchFamily="34" charset="-122"/>
                <a:sym typeface="Calibri" panose="020F0502020204030204" pitchFamily="2" charset="-122"/>
              </a:rPr>
              <a:t>Parameters and Package</a:t>
            </a:r>
            <a:endParaRPr lang="zh-CN" altLang="en-US" sz="2500" b="1" dirty="0">
              <a:solidFill>
                <a:srgbClr val="2AD2C9"/>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54275" name="图片 282630" descr="19"/>
          <p:cNvPicPr>
            <a:picLocks noChangeAspect="1"/>
          </p:cNvPicPr>
          <p:nvPr/>
        </p:nvPicPr>
        <p:blipFill>
          <a:blip r:embed="rId1"/>
          <a:srcRect l="5980" t="4453" r="13495" b="5379"/>
          <a:stretch>
            <a:fillRect/>
          </a:stretch>
        </p:blipFill>
        <p:spPr>
          <a:xfrm>
            <a:off x="9553575" y="4554538"/>
            <a:ext cx="3163888" cy="2597150"/>
          </a:xfrm>
          <a:prstGeom prst="rect">
            <a:avLst/>
          </a:prstGeom>
          <a:noFill/>
          <a:ln w="9525">
            <a:noFill/>
          </a:ln>
        </p:spPr>
      </p:pic>
      <p:pic>
        <p:nvPicPr>
          <p:cNvPr id="54276" name="图片 1"/>
          <p:cNvPicPr>
            <a:picLocks noChangeAspect="1"/>
          </p:cNvPicPr>
          <p:nvPr/>
        </p:nvPicPr>
        <p:blipFill>
          <a:blip r:embed="rId2"/>
          <a:stretch>
            <a:fillRect/>
          </a:stretch>
        </p:blipFill>
        <p:spPr>
          <a:xfrm>
            <a:off x="6445250" y="241300"/>
            <a:ext cx="6688138" cy="4148138"/>
          </a:xfrm>
          <a:prstGeom prst="rect">
            <a:avLst/>
          </a:prstGeom>
          <a:noFill/>
          <a:ln w="9525">
            <a:noFill/>
          </a:ln>
        </p:spPr>
      </p:pic>
      <p:pic>
        <p:nvPicPr>
          <p:cNvPr id="54277" name="图片 2"/>
          <p:cNvPicPr>
            <a:picLocks noChangeAspect="1"/>
          </p:cNvPicPr>
          <p:nvPr/>
        </p:nvPicPr>
        <p:blipFill>
          <a:blip r:embed="rId3"/>
          <a:stretch>
            <a:fillRect/>
          </a:stretch>
        </p:blipFill>
        <p:spPr>
          <a:xfrm>
            <a:off x="6953250" y="4300538"/>
            <a:ext cx="2143125" cy="2730500"/>
          </a:xfrm>
          <a:prstGeom prst="rect">
            <a:avLst/>
          </a:prstGeom>
          <a:noFill/>
          <a:ln w="9525">
            <a:noFill/>
          </a:ln>
        </p:spPr>
      </p:pic>
      <p:sp>
        <p:nvSpPr>
          <p:cNvPr id="2" name="TextBox 9"/>
          <p:cNvSpPr/>
          <p:nvPr/>
        </p:nvSpPr>
        <p:spPr>
          <a:xfrm>
            <a:off x="1651000" y="2123440"/>
            <a:ext cx="4740275" cy="4892675"/>
          </a:xfrm>
          <a:prstGeom prst="rect">
            <a:avLst/>
          </a:prstGeom>
          <a:noFill/>
          <a:ln w="9525">
            <a:noFill/>
          </a:ln>
        </p:spPr>
        <p:txBody>
          <a:bodyPr wrap="square" anchor="t" anchorCtr="0">
            <a:spAutoFit/>
          </a:bodyPr>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mn-ea"/>
              </a:rPr>
              <a:t>P</a:t>
            </a:r>
            <a:r>
              <a:rPr lang="zh-CN" altLang="en-US" sz="1500" dirty="0">
                <a:solidFill>
                  <a:srgbClr val="000000"/>
                </a:solidFill>
                <a:latin typeface="微软雅黑" panose="020B0503020204020204" pitchFamily="34" charset="-122"/>
                <a:ea typeface="微软雅黑" panose="020B0503020204020204" pitchFamily="34" charset="-122"/>
                <a:sym typeface="+mn-ea"/>
              </a:rPr>
              <a:t>roduct model</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FSM31</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zh-CN" altLang="en-US" sz="1500" dirty="0">
                <a:solidFill>
                  <a:srgbClr val="000000"/>
                </a:solidFill>
                <a:latin typeface="微软雅黑" panose="020B0503020204020204" pitchFamily="34" charset="-122"/>
                <a:ea typeface="微软雅黑" panose="020B0503020204020204" pitchFamily="34" charset="-122"/>
                <a:sym typeface="+mn-ea"/>
              </a:rPr>
              <a:t>Product size</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148.5*63*253.5mm</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zh-CN" altLang="en-US" sz="1500" dirty="0">
                <a:solidFill>
                  <a:srgbClr val="000000"/>
                </a:solidFill>
                <a:latin typeface="微软雅黑" panose="020B0503020204020204" pitchFamily="34" charset="-122"/>
                <a:ea typeface="微软雅黑" panose="020B0503020204020204" pitchFamily="34" charset="-122"/>
                <a:sym typeface="+mn-ea"/>
              </a:rPr>
              <a:t>Product weight</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：约</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0.9kg</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Adaptor</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DC,29V-1A</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Rated current</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1000mA</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Rated power</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29W</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Charging hour</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around </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3.5H</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Battery volume</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2500mAh</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Battery life: around </a:t>
            </a:r>
            <a:r>
              <a:rPr lang="en-US" altLang="zh-CN" sz="15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4</a:t>
            </a:r>
            <a:r>
              <a:rPr lang="en-US" altLang="zh-CN" sz="15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.5hours</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highest speed</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Auto-timing: 15mins</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Massage Heads: 5 professional massage heads</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Mode: Intelligent mode and manual mode</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600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Highest speed：</a:t>
            </a: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3500rpm</a:t>
            </a:r>
            <a:endPar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2781300" y="2987675"/>
            <a:ext cx="8939213" cy="2227263"/>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4. Super Hit Master</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Product pictures</a:t>
            </a:r>
            <a:endPar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2781300" y="2987675"/>
            <a:ext cx="8939213" cy="2227263"/>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1. Super Hit Master</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P</a:t>
            </a:r>
            <a:r>
              <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roduct advantages</a:t>
            </a:r>
            <a:endPar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6321" name="组合 6"/>
          <p:cNvGrpSpPr/>
          <p:nvPr/>
        </p:nvGrpSpPr>
        <p:grpSpPr>
          <a:xfrm>
            <a:off x="1822450" y="1285875"/>
            <a:ext cx="2905125" cy="5481638"/>
            <a:chOff x="5143" y="2551"/>
            <a:chExt cx="4343" cy="8194"/>
          </a:xfrm>
        </p:grpSpPr>
        <p:pic>
          <p:nvPicPr>
            <p:cNvPr id="56322" name="图片 2" descr="筋膜仪0462"/>
            <p:cNvPicPr>
              <a:picLocks noChangeAspect="1"/>
            </p:cNvPicPr>
            <p:nvPr/>
          </p:nvPicPr>
          <p:blipFill>
            <a:blip r:embed="rId1"/>
            <a:srcRect l="19347" r="11589"/>
            <a:stretch>
              <a:fillRect/>
            </a:stretch>
          </p:blipFill>
          <p:spPr>
            <a:xfrm>
              <a:off x="5162" y="2551"/>
              <a:ext cx="4325" cy="4179"/>
            </a:xfrm>
            <a:prstGeom prst="rect">
              <a:avLst/>
            </a:prstGeom>
            <a:noFill/>
            <a:ln w="9525">
              <a:noFill/>
            </a:ln>
          </p:spPr>
        </p:pic>
        <p:pic>
          <p:nvPicPr>
            <p:cNvPr id="56323" name="图片 3" descr="筋膜仪0623"/>
            <p:cNvPicPr>
              <a:picLocks noChangeAspect="1"/>
            </p:cNvPicPr>
            <p:nvPr/>
          </p:nvPicPr>
          <p:blipFill>
            <a:blip r:embed="rId2"/>
            <a:srcRect l="9958" r="13547"/>
            <a:stretch>
              <a:fillRect/>
            </a:stretch>
          </p:blipFill>
          <p:spPr>
            <a:xfrm>
              <a:off x="5143" y="6973"/>
              <a:ext cx="4325" cy="3773"/>
            </a:xfrm>
            <a:prstGeom prst="rect">
              <a:avLst/>
            </a:prstGeom>
            <a:noFill/>
            <a:ln w="9525">
              <a:noFill/>
            </a:ln>
          </p:spPr>
        </p:pic>
      </p:grpSp>
      <p:pic>
        <p:nvPicPr>
          <p:cNvPr id="56324" name="图片 4" descr="筋膜仪0938"/>
          <p:cNvPicPr>
            <a:picLocks noChangeAspect="1"/>
          </p:cNvPicPr>
          <p:nvPr/>
        </p:nvPicPr>
        <p:blipFill>
          <a:blip r:embed="rId3"/>
          <a:srcRect t="1976" r="8807" b="12086"/>
          <a:stretch>
            <a:fillRect/>
          </a:stretch>
        </p:blipFill>
        <p:spPr>
          <a:xfrm>
            <a:off x="4932363" y="1285875"/>
            <a:ext cx="8170862" cy="5481638"/>
          </a:xfrm>
          <a:prstGeom prst="rect">
            <a:avLst/>
          </a:prstGeom>
          <a:noFill/>
          <a:ln w="9525">
            <a:no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p:sp>
        <p:nvSpPr>
          <p:cNvPr id="57346" name="文本框 32" descr="e7d195523061f1c0600ade85ab8d19863d296bbd6d3c8047FB0A4867354E4F1E3A7DEAE3C4C4B5C9777EC9E9D7F78045DB0296A4194571101A21F67FC7D6C39966CE50B69116E2EE84E571E25F3C0CCE19B7BA3F947E0899F8B654DDF63CBC54889BD665B879A243CED6339B4F4AAD5F6D1EDF9135418660BA3FBA18744DAFA98EABC1EED731EA6833863FD2C33712174ACE2AD755DACFBF"/>
          <p:cNvSpPr/>
          <p:nvPr/>
        </p:nvSpPr>
        <p:spPr>
          <a:xfrm>
            <a:off x="3038475" y="4972050"/>
            <a:ext cx="6931025" cy="1168400"/>
          </a:xfrm>
          <a:prstGeom prst="rect">
            <a:avLst/>
          </a:prstGeom>
          <a:noFill/>
          <a:ln w="9525">
            <a:noFill/>
          </a:ln>
        </p:spPr>
        <p:txBody>
          <a:bodyPr anchor="t" anchorCtr="0">
            <a:spAutoFit/>
          </a:bodyPr>
          <a:p>
            <a:pPr algn="r">
              <a:spcAft>
                <a:spcPts val="600"/>
              </a:spcAft>
            </a:pPr>
            <a:r>
              <a:rPr lang="en-US" altLang="zh-CN" sz="70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THANK  YOU</a:t>
            </a:r>
            <a:endParaRPr lang="en-US" altLang="zh-CN" sz="70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347" name="文本框 32" descr="e7d195523061f1c0600ade85ab8d19863d296bbd6d3c8047FB0A4867354E4F1E3A7DEAE3C4C4B5C9777EC9E9D7F78045DB0296A4194571101A21F67FC7D6C39966CE50B69116E2EE84E571E25F3C0CCE19B7BA3F947E0899F8B654DDF63CBC54889BD665B879A243CED6339B4F4AAD5F6D1EDF9135418660BA3FBA18744DAFA98EABC1EED731EA6833863FD2C33712174ACE2AD755DACFBF"/>
          <p:cNvSpPr/>
          <p:nvPr/>
        </p:nvSpPr>
        <p:spPr>
          <a:xfrm>
            <a:off x="2270125" y="1692275"/>
            <a:ext cx="9458325" cy="2860675"/>
          </a:xfrm>
          <a:prstGeom prst="rect">
            <a:avLst/>
          </a:prstGeom>
          <a:noFill/>
          <a:ln w="9525">
            <a:noFill/>
          </a:ln>
        </p:spPr>
        <p:txBody>
          <a:bodyPr anchor="t" anchorCtr="0">
            <a:spAutoFit/>
          </a:bodyPr>
          <a:p>
            <a:pPr algn="ctr">
              <a:lnSpc>
                <a:spcPct val="150000"/>
              </a:lnSpc>
              <a:spcAft>
                <a:spcPts val="600"/>
              </a:spcAft>
            </a:pPr>
            <a:r>
              <a:rPr lang="en-US" altLang="zh-CN" sz="4000"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We aim to develop the most unique and competitive product to help your business growth!</a:t>
            </a:r>
            <a:endParaRPr lang="en-US" altLang="zh-CN" sz="4000"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9557"/>
          <p:cNvSpPr txBox="1"/>
          <p:nvPr/>
        </p:nvSpPr>
        <p:spPr>
          <a:xfrm>
            <a:off x="7667625" y="827088"/>
            <a:ext cx="6049963" cy="1116012"/>
          </a:xfrm>
          <a:prstGeom prst="rect">
            <a:avLst/>
          </a:prstGeom>
          <a:noFill/>
          <a:ln w="9525">
            <a:noFill/>
          </a:ln>
        </p:spPr>
        <p:txBody>
          <a:bodyPr wrap="square" lIns="91405" tIns="45703" rIns="91405" bIns="45703" anchor="t" anchorCtr="0">
            <a:spAutoFit/>
          </a:bodyPr>
          <a:p>
            <a:pPr>
              <a:lnSpc>
                <a:spcPts val="4000"/>
              </a:lnSpc>
            </a:pPr>
            <a:r>
              <a:rPr lang="en-US" altLang="zh-CN" b="1" dirty="0">
                <a:solidFill>
                  <a:srgbClr val="2AD2C9"/>
                </a:solidFill>
                <a:latin typeface="微软雅黑" panose="020B0503020204020204" pitchFamily="34" charset="-122"/>
                <a:ea typeface="微软雅黑" panose="020B0503020204020204" pitchFamily="34" charset="-122"/>
              </a:rPr>
              <a:t>Intelligent IC-Chip massage gun</a:t>
            </a:r>
            <a:endParaRPr lang="en-US" altLang="zh-CN" b="1" dirty="0">
              <a:solidFill>
                <a:srgbClr val="2AD2C9"/>
              </a:solidFill>
              <a:latin typeface="微软雅黑" panose="020B0503020204020204" pitchFamily="34" charset="-122"/>
              <a:ea typeface="微软雅黑" panose="020B0503020204020204" pitchFamily="34" charset="-122"/>
            </a:endParaRPr>
          </a:p>
          <a:p>
            <a:pPr>
              <a:lnSpc>
                <a:spcPts val="4000"/>
              </a:lnSpc>
            </a:pPr>
            <a:r>
              <a:rPr lang="en-US" altLang="zh-CN" b="1" dirty="0">
                <a:solidFill>
                  <a:srgbClr val="2AD2C9"/>
                </a:solidFill>
                <a:latin typeface="微软雅黑" panose="020B0503020204020204" pitchFamily="34" charset="-122"/>
                <a:ea typeface="微软雅黑" panose="020B0503020204020204" pitchFamily="34" charset="-122"/>
              </a:rPr>
              <a:t>More comfortable and safer to use</a:t>
            </a:r>
            <a:endParaRPr lang="en-US" altLang="zh-CN" b="1" dirty="0">
              <a:solidFill>
                <a:srgbClr val="2AD2C9"/>
              </a:solidFill>
              <a:latin typeface="微软雅黑" panose="020B0503020204020204" pitchFamily="34" charset="-122"/>
              <a:ea typeface="微软雅黑" panose="020B0503020204020204" pitchFamily="34" charset="-122"/>
            </a:endParaRPr>
          </a:p>
        </p:txBody>
      </p:sp>
      <p:sp>
        <p:nvSpPr>
          <p:cNvPr id="30722" name="文本框 1"/>
          <p:cNvSpPr txBox="1"/>
          <p:nvPr/>
        </p:nvSpPr>
        <p:spPr>
          <a:xfrm>
            <a:off x="7667625" y="2051050"/>
            <a:ext cx="6635750" cy="668338"/>
          </a:xfrm>
          <a:prstGeom prst="rect">
            <a:avLst/>
          </a:prstGeom>
          <a:noFill/>
          <a:ln w="9525">
            <a:noFill/>
          </a:ln>
        </p:spPr>
        <p:txBody>
          <a:bodyPr wrap="square" anchor="t" anchorCtr="0">
            <a:spAutoFit/>
          </a:bodyPr>
          <a:p>
            <a:pPr algn="just">
              <a:lnSpc>
                <a:spcPts val="4500"/>
              </a:lnSpc>
            </a:pPr>
            <a:r>
              <a:rPr lang="en-US" altLang="zh-CN" sz="1400" b="1" dirty="0">
                <a:latin typeface="微软雅黑" panose="020B0503020204020204" pitchFamily="34" charset="-122"/>
                <a:ea typeface="微软雅黑" panose="020B0503020204020204" pitchFamily="34" charset="-122"/>
                <a:sym typeface="Arial" panose="020B0604020202020204" pitchFamily="34" charset="0"/>
              </a:rPr>
              <a:t>5 Technologies  Really Intelligent &amp; Impressively user-friendly</a:t>
            </a:r>
            <a:endParaRPr lang="zh-CN" altLang="en-US" sz="1400"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30723" name="文本框 1"/>
          <p:cNvSpPr txBox="1"/>
          <p:nvPr/>
        </p:nvSpPr>
        <p:spPr>
          <a:xfrm>
            <a:off x="7667625" y="3203575"/>
            <a:ext cx="6826250" cy="2451100"/>
          </a:xfrm>
          <a:prstGeom prst="rect">
            <a:avLst/>
          </a:prstGeom>
          <a:noFill/>
          <a:ln w="9525">
            <a:noFill/>
          </a:ln>
        </p:spPr>
        <p:txBody>
          <a:bodyPr wrap="square" anchor="t" anchorCtr="0">
            <a:spAutoFit/>
          </a:bodyPr>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The body has a </a:t>
            </a:r>
            <a:r>
              <a:rPr lang="en-US" altLang="zh-CN" sz="1200" b="1" dirty="0">
                <a:latin typeface="微软雅黑" panose="020B0503020204020204" pitchFamily="34" charset="-122"/>
                <a:ea typeface="微软雅黑" panose="020B0503020204020204" pitchFamily="34" charset="-122"/>
                <a:sym typeface="宋体" panose="02010600030101010101" pitchFamily="2" charset="-122"/>
              </a:rPr>
              <a:t>built-in</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SuperHit </a:t>
            </a:r>
            <a:r>
              <a:rPr lang="en-US" altLang="zh-CN" sz="1200" b="1" dirty="0">
                <a:latin typeface="微软雅黑" panose="020B0503020204020204" pitchFamily="34" charset="-122"/>
                <a:ea typeface="微软雅黑" panose="020B0503020204020204" pitchFamily="34" charset="-122"/>
                <a:sym typeface="宋体" panose="02010600030101010101" pitchFamily="2" charset="-122"/>
              </a:rPr>
              <a:t>intelligent control chip</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which is different from traditional or "pseudo-intelligent" fascia guns.</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Behind the intelligent technology of SuperHit's sophisticated algorithm </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is more attentive user care!</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 Super Hit won the </a:t>
            </a:r>
            <a:r>
              <a:rPr lang="zh-CN" altLang="en-US" sz="1200" b="1" dirty="0">
                <a:latin typeface="微软雅黑" panose="020B0503020204020204" pitchFamily="34" charset="-122"/>
                <a:ea typeface="微软雅黑" panose="020B0503020204020204" pitchFamily="34" charset="-122"/>
                <a:sym typeface="宋体" panose="02010600030101010101" pitchFamily="2" charset="-122"/>
              </a:rPr>
              <a:t>IF Award</a:t>
            </a: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 known as the "Oscar" in industrial design</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0724" name="图片 4" descr="photobank (2)"/>
          <p:cNvPicPr>
            <a:picLocks noChangeAspect="1"/>
          </p:cNvPicPr>
          <p:nvPr/>
        </p:nvPicPr>
        <p:blipFill>
          <a:blip r:embed="rId1"/>
          <a:stretch>
            <a:fillRect/>
          </a:stretch>
        </p:blipFill>
        <p:spPr>
          <a:xfrm>
            <a:off x="44450" y="1835150"/>
            <a:ext cx="7477125" cy="4986338"/>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文本框 279557"/>
          <p:cNvSpPr txBox="1"/>
          <p:nvPr/>
        </p:nvSpPr>
        <p:spPr>
          <a:xfrm>
            <a:off x="1474788" y="1116013"/>
            <a:ext cx="5207000" cy="504825"/>
          </a:xfrm>
          <a:prstGeom prst="rect">
            <a:avLst/>
          </a:prstGeom>
          <a:noFill/>
          <a:ln w="9525">
            <a:noFill/>
          </a:ln>
        </p:spPr>
        <p:txBody>
          <a:bodyPr wrap="square" lIns="91405" tIns="45703" rIns="91405" bIns="45703" anchor="t" anchorCtr="0">
            <a:spAutoFit/>
          </a:bodyPr>
          <a:p>
            <a:pPr>
              <a:lnSpc>
                <a:spcPct val="150000"/>
              </a:lnSpc>
            </a:pPr>
            <a:r>
              <a:rPr lang="en-US" altLang="zh-CN" b="1" dirty="0">
                <a:solidFill>
                  <a:srgbClr val="2AD2C9"/>
                </a:solidFill>
                <a:latin typeface="微软雅黑" panose="020B0503020204020204" pitchFamily="34" charset="-122"/>
                <a:ea typeface="微软雅黑" panose="020B0503020204020204" pitchFamily="34" charset="-122"/>
              </a:rPr>
              <a:t>Exclusive Product Advantages</a:t>
            </a:r>
            <a:endParaRPr lang="en-US" altLang="zh-CN" b="1" dirty="0">
              <a:solidFill>
                <a:srgbClr val="2AD2C9"/>
              </a:solidFill>
              <a:latin typeface="微软雅黑" panose="020B0503020204020204" pitchFamily="34" charset="-122"/>
              <a:ea typeface="微软雅黑" panose="020B0503020204020204" pitchFamily="34" charset="-122"/>
            </a:endParaRPr>
          </a:p>
        </p:txBody>
      </p:sp>
      <p:pic>
        <p:nvPicPr>
          <p:cNvPr id="31746" name="图片 3" descr="1890"/>
          <p:cNvPicPr>
            <a:picLocks noChangeAspect="1"/>
          </p:cNvPicPr>
          <p:nvPr>
            <p:custDataLst>
              <p:tags r:id="rId1"/>
            </p:custDataLst>
          </p:nvPr>
        </p:nvPicPr>
        <p:blipFill>
          <a:blip r:embed="rId2"/>
          <a:stretch>
            <a:fillRect/>
          </a:stretch>
        </p:blipFill>
        <p:spPr>
          <a:xfrm>
            <a:off x="7812088" y="1260475"/>
            <a:ext cx="5445125" cy="5513388"/>
          </a:xfrm>
          <a:prstGeom prst="rect">
            <a:avLst/>
          </a:prstGeom>
          <a:noFill/>
          <a:ln w="9525">
            <a:noFill/>
          </a:ln>
        </p:spPr>
      </p:pic>
      <p:sp>
        <p:nvSpPr>
          <p:cNvPr id="31747" name="文本框 1"/>
          <p:cNvSpPr txBox="1"/>
          <p:nvPr/>
        </p:nvSpPr>
        <p:spPr>
          <a:xfrm>
            <a:off x="323850" y="1763713"/>
            <a:ext cx="7296150" cy="5695950"/>
          </a:xfrm>
          <a:prstGeom prst="rect">
            <a:avLst/>
          </a:prstGeom>
          <a:noFill/>
          <a:ln w="9525">
            <a:noFill/>
          </a:ln>
        </p:spPr>
        <p:txBody>
          <a:bodyPr wrap="square" anchor="t" anchorCtr="0">
            <a:spAutoFit/>
          </a:bodyPr>
          <a:p>
            <a:pPr algn="just">
              <a:lnSpc>
                <a:spcPts val="2300"/>
              </a:lnSpc>
            </a:pPr>
            <a:r>
              <a:rPr lang="zh-CN" altLang="en-US" sz="1200" dirty="0">
                <a:latin typeface="微软雅黑" panose="020B0503020204020204" pitchFamily="34" charset="-122"/>
                <a:ea typeface="微软雅黑" panose="020B0503020204020204" pitchFamily="34" charset="-122"/>
              </a:rPr>
              <a:t>◎ AI Intelligent muscles and</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bones recognition. </a:t>
            </a:r>
            <a:endParaRPr lang="zh-CN" altLang="en-US" sz="1200" dirty="0">
              <a:latin typeface="微软雅黑" panose="020B0503020204020204" pitchFamily="34" charset="-122"/>
              <a:ea typeface="微软雅黑" panose="020B0503020204020204" pitchFamily="34" charset="-122"/>
            </a:endParaRPr>
          </a:p>
          <a:p>
            <a:pPr algn="just">
              <a:lnSpc>
                <a:spcPts val="2300"/>
              </a:lnSpc>
            </a:pPr>
            <a:endParaRPr lang="zh-CN" altLang="en-US" sz="1200" dirty="0">
              <a:latin typeface="微软雅黑" panose="020B0503020204020204" pitchFamily="34" charset="-122"/>
              <a:ea typeface="微软雅黑" panose="020B0503020204020204" pitchFamily="34"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 </a:t>
            </a:r>
            <a:r>
              <a:rPr lang="zh-CN" altLang="en-US" sz="1200" dirty="0">
                <a:latin typeface="微软雅黑" panose="020B0503020204020204" pitchFamily="34" charset="-122"/>
                <a:ea typeface="微软雅黑" panose="020B0503020204020204" pitchFamily="34" charset="-122"/>
              </a:rPr>
              <a:t>AI Auto-adaptive percussion modes switching</a:t>
            </a:r>
            <a:endParaRPr lang="zh-CN" altLang="en-US" sz="1200" dirty="0">
              <a:latin typeface="微软雅黑" panose="020B0503020204020204" pitchFamily="34" charset="-122"/>
              <a:ea typeface="微软雅黑" panose="020B0503020204020204" pitchFamily="34" charset="-122"/>
            </a:endParaRPr>
          </a:p>
          <a:p>
            <a:pPr algn="just">
              <a:lnSpc>
                <a:spcPts val="2300"/>
              </a:lnSpc>
            </a:pPr>
            <a:endParaRPr lang="zh-CN" altLang="en-US" sz="1200" dirty="0">
              <a:latin typeface="微软雅黑" panose="020B0503020204020204" pitchFamily="34" charset="-122"/>
              <a:ea typeface="微软雅黑" panose="020B0503020204020204" pitchFamily="34"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 AI </a:t>
            </a:r>
            <a:r>
              <a:rPr lang="zh-CN" altLang="en-US" sz="1200" dirty="0">
                <a:latin typeface="微软雅黑" panose="020B0503020204020204" pitchFamily="34" charset="-122"/>
                <a:ea typeface="微软雅黑" panose="020B0503020204020204" pitchFamily="34" charset="-122"/>
              </a:rPr>
              <a:t>Visual </a:t>
            </a:r>
            <a:r>
              <a:rPr lang="en-US" altLang="zh-CN" sz="1200" dirty="0">
                <a:latin typeface="微软雅黑" panose="020B0503020204020204" pitchFamily="34" charset="-122"/>
                <a:ea typeface="微软雅黑" panose="020B0503020204020204" pitchFamily="34" charset="-122"/>
              </a:rPr>
              <a:t>intelligent controll </a:t>
            </a:r>
            <a:r>
              <a:rPr lang="zh-CN" altLang="en-US" sz="1200" dirty="0">
                <a:latin typeface="微软雅黑" panose="020B0503020204020204" pitchFamily="34" charset="-122"/>
                <a:ea typeface="微软雅黑" panose="020B0503020204020204" pitchFamily="34" charset="-122"/>
              </a:rPr>
              <a:t>interface</a:t>
            </a: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algn="just">
              <a:lnSpc>
                <a:spcPts val="2300"/>
              </a:lnSpc>
            </a:pPr>
            <a:endParaRPr lang="zh-CN" altLang="en-US" sz="1200" dirty="0">
              <a:latin typeface="微软雅黑" panose="020B0503020204020204" pitchFamily="34" charset="-122"/>
              <a:ea typeface="微软雅黑" panose="020B0503020204020204" pitchFamily="34"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AI I</a:t>
            </a:r>
            <a:r>
              <a:rPr lang="zh-CN" altLang="en-US" sz="1200" dirty="0">
                <a:latin typeface="微软雅黑" panose="020B0503020204020204" pitchFamily="34" charset="-122"/>
                <a:ea typeface="微软雅黑" panose="020B0503020204020204" pitchFamily="34" charset="-122"/>
              </a:rPr>
              <a:t>ntelligent idling technology</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for power saving. </a:t>
            </a:r>
            <a:endParaRPr lang="zh-CN" altLang="en-US" sz="1200" dirty="0">
              <a:latin typeface="微软雅黑" panose="020B0503020204020204" pitchFamily="34" charset="-122"/>
              <a:ea typeface="微软雅黑" panose="020B0503020204020204" pitchFamily="34" charset="-122"/>
            </a:endParaRPr>
          </a:p>
          <a:p>
            <a:pPr algn="just">
              <a:lnSpc>
                <a:spcPts val="2300"/>
              </a:lnSpc>
            </a:pPr>
            <a:endParaRPr lang="zh-CN" altLang="en-US" sz="1200" dirty="0">
              <a:latin typeface="微软雅黑" panose="020B0503020204020204" pitchFamily="34" charset="-122"/>
              <a:ea typeface="微软雅黑" panose="020B0503020204020204" pitchFamily="34"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AI</a:t>
            </a: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 Intelligent voice broadcast systemt</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Aircraft-grade PEEK material, more resistant to high temperature, wear and damage, and deformation.</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a:t>
            </a:r>
            <a:r>
              <a:rPr lang="en-US" altLang="zh-CN" sz="1200" dirty="0">
                <a:latin typeface="微软雅黑" panose="020B0503020204020204" pitchFamily="34" charset="-122"/>
                <a:ea typeface="微软雅黑" panose="020B0503020204020204" pitchFamily="34" charset="-122"/>
                <a:sym typeface="宋体" panose="02010600030101010101" pitchFamily="2" charset="-122"/>
              </a:rPr>
              <a:t> Longer handle design to better percussion back area. Handle made of with food-grade level silicone material and covering with nice coating. </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2300"/>
              </a:lnSpc>
            </a:pPr>
            <a:r>
              <a:rPr lang="zh-CN" altLang="en-US" sz="12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1200" dirty="0">
                <a:latin typeface="微软雅黑" panose="020B0503020204020204" pitchFamily="34" charset="-122"/>
                <a:ea typeface="微软雅黑" panose="020B0503020204020204" pitchFamily="34" charset="-122"/>
              </a:rPr>
              <a:t> Five types of redesigned massage heads: We start from the pain points of the sports crowd, gain in-depth insight into the real needs of different exercise intensities, and deeply improve and redefine the material, hardness, strength, shape, texture and percussion method.</a:t>
            </a:r>
            <a:endParaRPr lang="en-US" altLang="zh-CN" sz="1200" dirty="0">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69" name="图片 1" descr="7"/>
          <p:cNvPicPr>
            <a:picLocks noChangeAspect="1"/>
          </p:cNvPicPr>
          <p:nvPr/>
        </p:nvPicPr>
        <p:blipFill>
          <a:blip r:embed="rId1"/>
          <a:srcRect l="4866" t="10037"/>
          <a:stretch>
            <a:fillRect/>
          </a:stretch>
        </p:blipFill>
        <p:spPr>
          <a:xfrm>
            <a:off x="8531225" y="1474788"/>
            <a:ext cx="5381625" cy="5086350"/>
          </a:xfrm>
          <a:prstGeom prst="rect">
            <a:avLst/>
          </a:prstGeom>
          <a:noFill/>
          <a:ln w="9525">
            <a:noFill/>
          </a:ln>
        </p:spPr>
      </p:pic>
      <p:sp>
        <p:nvSpPr>
          <p:cNvPr id="32770" name="文本框 1"/>
          <p:cNvSpPr txBox="1"/>
          <p:nvPr/>
        </p:nvSpPr>
        <p:spPr>
          <a:xfrm>
            <a:off x="136525" y="1763713"/>
            <a:ext cx="8304213" cy="4708525"/>
          </a:xfrm>
          <a:prstGeom prst="rect">
            <a:avLst/>
          </a:prstGeom>
          <a:noFill/>
          <a:ln w="9525">
            <a:noFill/>
          </a:ln>
        </p:spPr>
        <p:txBody>
          <a:bodyPr wrap="square" anchor="t" anchorCtr="0">
            <a:spAutoFit/>
          </a:bodyPr>
          <a:p>
            <a:pPr>
              <a:lnSpc>
                <a:spcPts val="3000"/>
              </a:lnSpc>
            </a:pPr>
            <a:r>
              <a:rPr lang="zh-CN" altLang="en-US" sz="1400" dirty="0">
                <a:latin typeface="微软雅黑" panose="020B0503020204020204" pitchFamily="34" charset="-122"/>
                <a:ea typeface="微软雅黑" panose="020B0503020204020204" pitchFamily="34" charset="-122"/>
              </a:rPr>
              <a:t>◎  Warm-up activation before exercise, improve the explosive power and expressive power of muscle groups, and prevent muscle damage</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pPr>
              <a:lnSpc>
                <a:spcPts val="3000"/>
              </a:lnSpc>
            </a:pPr>
            <a:r>
              <a:rPr lang="zh-CN" altLang="en-US" sz="1400" dirty="0">
                <a:latin typeface="微软雅黑" panose="020B0503020204020204" pitchFamily="34" charset="-122"/>
                <a:ea typeface="微软雅黑" panose="020B0503020204020204" pitchFamily="34" charset="-122"/>
              </a:rPr>
              <a:t>◎ Muscle fascia relaxes after exercise, discharges lactic acid, relieves soreness and pain, and prevents delayed onset muscle soreness.</a:t>
            </a:r>
            <a:endParaRPr lang="zh-CN" altLang="en-US" sz="1400" dirty="0">
              <a:latin typeface="微软雅黑" panose="020B0503020204020204" pitchFamily="34" charset="-122"/>
              <a:ea typeface="微软雅黑" panose="020B0503020204020204" pitchFamily="34" charset="-122"/>
            </a:endParaRPr>
          </a:p>
          <a:p>
            <a:pPr>
              <a:lnSpc>
                <a:spcPts val="3000"/>
              </a:lnSpc>
            </a:pPr>
            <a:r>
              <a:rPr lang="en-US" altLang="zh-CN" sz="1400" dirty="0">
                <a:latin typeface="微软雅黑" panose="020B0503020204020204" pitchFamily="34" charset="-122"/>
                <a:ea typeface="微软雅黑" panose="020B0503020204020204" pitchFamily="34" charset="-122"/>
              </a:rPr>
              <a:t>◎ Relieve shoulder and neck discomfort, backache and leg pain of office workers and occupational workers who sit for a long time and stand for a long time, and prevent occupational diseases.</a:t>
            </a:r>
            <a:endParaRPr lang="en-US" altLang="zh-CN" sz="1400" dirty="0">
              <a:latin typeface="微软雅黑" panose="020B0503020204020204" pitchFamily="34" charset="-122"/>
              <a:ea typeface="微软雅黑" panose="020B0503020204020204" pitchFamily="34" charset="-122"/>
            </a:endParaRPr>
          </a:p>
          <a:p>
            <a:pPr>
              <a:lnSpc>
                <a:spcPts val="3000"/>
              </a:lnSpc>
            </a:pPr>
            <a:r>
              <a:rPr lang="zh-CN" altLang="en-US" sz="1400" dirty="0">
                <a:latin typeface="微软雅黑" panose="020B0503020204020204" pitchFamily="34" charset="-122"/>
                <a:ea typeface="微软雅黑" panose="020B0503020204020204" pitchFamily="34" charset="-122"/>
              </a:rPr>
              <a:t>◎ Dissolve fascial nodules, improve adhesion, and prevent pain and tenderness caused by nodular fasciitis.</a:t>
            </a:r>
            <a:endParaRPr lang="zh-CN" altLang="en-US" sz="1400" dirty="0">
              <a:latin typeface="微软雅黑" panose="020B0503020204020204" pitchFamily="34" charset="-122"/>
              <a:ea typeface="微软雅黑" panose="020B0503020204020204" pitchFamily="34" charset="-122"/>
            </a:endParaRPr>
          </a:p>
          <a:p>
            <a:pPr>
              <a:lnSpc>
                <a:spcPts val="3000"/>
              </a:lnSpc>
            </a:pPr>
            <a:r>
              <a:rPr lang="zh-CN" altLang="en-US" sz="1400" dirty="0">
                <a:latin typeface="微软雅黑" panose="020B0503020204020204" pitchFamily="34" charset="-122"/>
                <a:ea typeface="微软雅黑" panose="020B0503020204020204" pitchFamily="34" charset="-122"/>
              </a:rPr>
              <a:t>◎Avoid hitting injuries during use (AI Intelligent muscles and</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bones recognition).</a:t>
            </a:r>
            <a:endParaRPr lang="zh-CN" altLang="en-US" sz="1400" dirty="0">
              <a:latin typeface="微软雅黑" panose="020B0503020204020204" pitchFamily="34" charset="-122"/>
              <a:ea typeface="微软雅黑" panose="020B0503020204020204" pitchFamily="34" charset="-122"/>
            </a:endParaRPr>
          </a:p>
          <a:p>
            <a:pPr>
              <a:lnSpc>
                <a:spcPts val="3000"/>
              </a:lnSpc>
            </a:pPr>
            <a:r>
              <a:rPr lang="zh-CN" altLang="en-US" sz="1400" dirty="0">
                <a:latin typeface="微软雅黑" panose="020B0503020204020204" pitchFamily="34" charset="-122"/>
                <a:ea typeface="微软雅黑" panose="020B0503020204020204" pitchFamily="34" charset="-122"/>
              </a:rPr>
              <a:t>◎ Less difficult to use, quicker to get started and shorter learning costs</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（AI Voice broadcast</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AI Intelligent control Interface</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  AI Auto-adaptive percussion</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modes switching）</a:t>
            </a:r>
            <a:endParaRPr lang="en-US" altLang="zh-CN" sz="1400" dirty="0">
              <a:latin typeface="微软雅黑" panose="020B0503020204020204" pitchFamily="34" charset="-122"/>
              <a:ea typeface="微软雅黑" panose="020B0503020204020204" pitchFamily="34" charset="-122"/>
            </a:endParaRPr>
          </a:p>
        </p:txBody>
      </p:sp>
      <p:sp>
        <p:nvSpPr>
          <p:cNvPr id="32771" name="文本框 1"/>
          <p:cNvSpPr txBox="1"/>
          <p:nvPr/>
        </p:nvSpPr>
        <p:spPr>
          <a:xfrm>
            <a:off x="395288" y="1331913"/>
            <a:ext cx="8215312" cy="476250"/>
          </a:xfrm>
          <a:prstGeom prst="rect">
            <a:avLst/>
          </a:prstGeom>
          <a:noFill/>
          <a:ln w="9525">
            <a:noFill/>
          </a:ln>
        </p:spPr>
        <p:txBody>
          <a:bodyPr wrap="square" anchor="t" anchorCtr="0">
            <a:spAutoFit/>
          </a:bodyPr>
          <a:p>
            <a:pPr>
              <a:lnSpc>
                <a:spcPts val="3000"/>
              </a:lnSpc>
            </a:pPr>
            <a:r>
              <a:rPr lang="en-US" altLang="zh-CN" sz="2000" b="1" dirty="0">
                <a:solidFill>
                  <a:srgbClr val="2AD2C9"/>
                </a:solidFill>
                <a:latin typeface="微软雅黑" panose="020B0503020204020204" pitchFamily="34" charset="-122"/>
                <a:ea typeface="微软雅黑" panose="020B0503020204020204" pitchFamily="34" charset="-122"/>
              </a:rPr>
              <a:t>Product Functions</a:t>
            </a:r>
            <a:endParaRPr lang="en-US" altLang="zh-CN" sz="20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aphicFrame>
        <p:nvGraphicFramePr>
          <p:cNvPr id="2" name="表格 1"/>
          <p:cNvGraphicFramePr/>
          <p:nvPr>
            <p:custDataLst>
              <p:tags r:id="rId1"/>
            </p:custDataLst>
          </p:nvPr>
        </p:nvGraphicFramePr>
        <p:xfrm>
          <a:off x="323215" y="187960"/>
          <a:ext cx="13609955" cy="7130415"/>
        </p:xfrm>
        <a:graphic>
          <a:graphicData uri="http://schemas.openxmlformats.org/drawingml/2006/table">
            <a:tbl>
              <a:tblPr firstRow="1" bandRow="1">
                <a:tableStyleId>{5C22544A-7EE6-4342-B048-85BDC9FD1C3A}</a:tableStyleId>
              </a:tblPr>
              <a:tblGrid>
                <a:gridCol w="1346835"/>
                <a:gridCol w="1785620"/>
                <a:gridCol w="2881630"/>
                <a:gridCol w="3388360"/>
                <a:gridCol w="1715770"/>
                <a:gridCol w="1393190"/>
                <a:gridCol w="1098550"/>
              </a:tblGrid>
              <a:tr h="852805">
                <a:tc>
                  <a:txBody>
                    <a:bodyPr/>
                    <a:p>
                      <a:pPr indent="0" algn="ctr">
                        <a:buNone/>
                      </a:pPr>
                      <a:r>
                        <a:rPr lang="en-US" sz="1400" b="1">
                          <a:solidFill>
                            <a:srgbClr val="000000"/>
                          </a:solidFill>
                          <a:latin typeface="Arial" panose="020B0604020202020204" pitchFamily="34" charset="0"/>
                          <a:cs typeface="Arial" panose="020B0604020202020204" pitchFamily="34" charset="0"/>
                        </a:rPr>
                        <a:t>Massage Gun Comparison</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c>
                  <a:txBody>
                    <a:bodyPr/>
                    <a:p>
                      <a:pPr indent="0" algn="ctr">
                        <a:buNone/>
                      </a:pPr>
                      <a:r>
                        <a:rPr lang="en-US" sz="1400" b="1">
                          <a:solidFill>
                            <a:srgbClr val="000000"/>
                          </a:solidFill>
                          <a:latin typeface="Arial" panose="020B0604020202020204" pitchFamily="34" charset="0"/>
                          <a:cs typeface="Arial" panose="020B0604020202020204" pitchFamily="34" charset="0"/>
                        </a:rPr>
                        <a:t>Product</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c>
                  <a:txBody>
                    <a:bodyPr/>
                    <a:p>
                      <a:pPr indent="0" algn="ctr">
                        <a:buNone/>
                      </a:pPr>
                      <a:r>
                        <a:rPr lang="en-US" sz="1400" b="1">
                          <a:solidFill>
                            <a:srgbClr val="000000"/>
                          </a:solidFill>
                          <a:latin typeface="Arial" panose="020B0604020202020204" pitchFamily="34" charset="0"/>
                          <a:cs typeface="Arial" panose="020B0604020202020204" pitchFamily="34" charset="0"/>
                        </a:rPr>
                        <a:t>Main function</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c>
                  <a:txBody>
                    <a:bodyPr/>
                    <a:p>
                      <a:pPr indent="0" algn="ctr">
                        <a:buNone/>
                      </a:pPr>
                      <a:r>
                        <a:rPr lang="en-US" sz="1400" b="1">
                          <a:solidFill>
                            <a:srgbClr val="000000"/>
                          </a:solidFill>
                          <a:latin typeface="Arial" panose="020B0604020202020204" pitchFamily="34" charset="0"/>
                          <a:cs typeface="Arial" panose="020B0604020202020204" pitchFamily="34" charset="0"/>
                        </a:rPr>
                        <a:t>Difference</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c>
                  <a:txBody>
                    <a:bodyPr/>
                    <a:p>
                      <a:pPr indent="0" algn="ctr">
                        <a:buNone/>
                      </a:pPr>
                      <a:r>
                        <a:rPr lang="en-US" sz="1400" b="1">
                          <a:solidFill>
                            <a:srgbClr val="000000"/>
                          </a:solidFill>
                          <a:latin typeface="Arial" panose="020B0604020202020204" pitchFamily="34" charset="0"/>
                          <a:cs typeface="Arial" panose="020B0604020202020204" pitchFamily="34" charset="0"/>
                        </a:rPr>
                        <a:t>Massage head material </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c>
                  <a:txBody>
                    <a:bodyPr/>
                    <a:p>
                      <a:pPr indent="0" algn="ctr">
                        <a:buNone/>
                      </a:pPr>
                      <a:r>
                        <a:rPr lang="en-US" sz="1400" b="1">
                          <a:solidFill>
                            <a:srgbClr val="000000"/>
                          </a:solidFill>
                          <a:latin typeface="Arial" panose="020B0604020202020204" pitchFamily="34" charset="0"/>
                          <a:cs typeface="Arial" panose="020B0604020202020204" pitchFamily="34" charset="0"/>
                        </a:rPr>
                        <a:t>Market positioning</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c>
                  <a:txBody>
                    <a:bodyPr/>
                    <a:p>
                      <a:pPr indent="0" algn="ctr">
                        <a:buNone/>
                      </a:pPr>
                      <a:r>
                        <a:rPr lang="en-US" sz="1400" b="1">
                          <a:solidFill>
                            <a:srgbClr val="000000"/>
                          </a:solidFill>
                          <a:latin typeface="Arial" panose="020B0604020202020204" pitchFamily="34" charset="0"/>
                          <a:cs typeface="Arial" panose="020B0604020202020204" pitchFamily="34" charset="0"/>
                        </a:rPr>
                        <a:t>Retail/E-commerce Price</a:t>
                      </a:r>
                      <a:endParaRPr lang="en-US" altLang="en-US" sz="1400" b="1">
                        <a:solidFill>
                          <a:srgbClr val="000000"/>
                        </a:solidFill>
                        <a:latin typeface="Arial" panose="020B0604020202020204" pitchFamily="34" charset="0"/>
                        <a:cs typeface="Arial" panose="020B0604020202020204" pitchFamily="34" charset="0"/>
                      </a:endParaRPr>
                    </a:p>
                  </a:txBody>
                  <a:tcPr marL="12700" marR="12700" marT="12700" vert="horz" anchor="ctr" anchorCtr="0">
                    <a:lnB w="12700">
                      <a:solidFill>
                        <a:schemeClr val="tx1"/>
                      </a:solidFill>
                      <a:prstDash val="solid"/>
                    </a:lnB>
                    <a:solidFill>
                      <a:srgbClr val="2AD2C9"/>
                    </a:solidFill>
                  </a:tcPr>
                </a:tc>
              </a:tr>
              <a:tr h="909955">
                <a:tc>
                  <a:txBody>
                    <a:bodyPr/>
                    <a:p>
                      <a:pPr indent="0" algn="ctr">
                        <a:buNone/>
                      </a:pPr>
                      <a:r>
                        <a:rPr lang="en-US" sz="1100" b="1">
                          <a:solidFill>
                            <a:srgbClr val="000000"/>
                          </a:solidFill>
                          <a:latin typeface="Arial" panose="020B0604020202020204" pitchFamily="34" charset="0"/>
                          <a:cs typeface="Arial" panose="020B0604020202020204" pitchFamily="34" charset="0"/>
                        </a:rPr>
                        <a:t>Hypervolt</a:t>
                      </a:r>
                      <a:endParaRPr lang="en-US" sz="1100" b="1">
                        <a:solidFill>
                          <a:srgbClr val="000000"/>
                        </a:solidFill>
                        <a:latin typeface="Arial" panose="020B0604020202020204" pitchFamily="34" charset="0"/>
                        <a:cs typeface="Arial" panose="020B0604020202020204" pitchFamily="34" charset="0"/>
                      </a:endParaRPr>
                    </a:p>
                    <a:p>
                      <a:pPr indent="0" algn="ctr">
                        <a:buNone/>
                      </a:pPr>
                      <a:r>
                        <a:rPr lang="en-US" sz="1100" b="1">
                          <a:solidFill>
                            <a:srgbClr val="000000"/>
                          </a:solidFill>
                          <a:latin typeface="Arial" panose="020B0604020202020204" pitchFamily="34" charset="0"/>
                          <a:cs typeface="Arial" panose="020B0604020202020204" pitchFamily="34" charset="0"/>
                        </a:rPr>
                        <a:t>hyperice</a:t>
                      </a:r>
                      <a:endParaRPr lang="en-US" altLang="en-US" sz="1100" b="1">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buNone/>
                      </a:pP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None/>
                      </a:pPr>
                      <a:r>
                        <a:rPr lang="en-US" altLang="zh-CN" sz="1200">
                          <a:latin typeface="Arial" panose="020B0604020202020204" pitchFamily="34" charset="0"/>
                          <a:cs typeface="Arial" panose="020B0604020202020204" pitchFamily="34" charset="0"/>
                        </a:rPr>
                        <a:t>b</a:t>
                      </a:r>
                      <a:r>
                        <a:rPr lang="zh-CN" altLang="en-US" sz="1200">
                          <a:latin typeface="Arial" panose="020B0604020202020204" pitchFamily="34" charset="0"/>
                          <a:cs typeface="Arial" panose="020B0604020202020204" pitchFamily="34" charset="0"/>
                        </a:rPr>
                        <a:t>reak down lactic acid</a:t>
                      </a:r>
                      <a:endParaRPr lang="zh-CN" altLang="en-US" sz="1200">
                        <a:latin typeface="Arial" panose="020B0604020202020204" pitchFamily="34" charset="0"/>
                        <a:cs typeface="Arial" panose="020B0604020202020204" pitchFamily="34" charset="0"/>
                      </a:endParaRPr>
                    </a:p>
                    <a:p>
                      <a:pPr algn="l">
                        <a:buNone/>
                      </a:pPr>
                      <a:r>
                        <a:rPr lang="en-US" altLang="zh-CN" sz="1200">
                          <a:latin typeface="Arial" panose="020B0604020202020204" pitchFamily="34" charset="0"/>
                          <a:cs typeface="Arial" panose="020B0604020202020204" pitchFamily="34" charset="0"/>
                        </a:rPr>
                        <a:t>percussion </a:t>
                      </a:r>
                      <a:r>
                        <a:rPr lang="zh-CN" altLang="en-US" sz="1200">
                          <a:latin typeface="Arial" panose="020B0604020202020204" pitchFamily="34" charset="0"/>
                          <a:cs typeface="Arial" panose="020B0604020202020204" pitchFamily="34" charset="0"/>
                        </a:rPr>
                        <a:t>deep</a:t>
                      </a:r>
                      <a:r>
                        <a:rPr lang="en-US" altLang="zh-CN" sz="1200">
                          <a:latin typeface="Arial" panose="020B0604020202020204" pitchFamily="34" charset="0"/>
                          <a:cs typeface="Arial" panose="020B0604020202020204" pitchFamily="34" charset="0"/>
                        </a:rPr>
                        <a:t>ly to</a:t>
                      </a:r>
                      <a:r>
                        <a:rPr lang="zh-CN" altLang="en-US" sz="1200">
                          <a:latin typeface="Arial" panose="020B0604020202020204" pitchFamily="34" charset="0"/>
                          <a:cs typeface="Arial" panose="020B0604020202020204" pitchFamily="34" charset="0"/>
                        </a:rPr>
                        <a:t> fascia</a:t>
                      </a:r>
                      <a:endParaRPr lang="zh-CN" altLang="en-US" sz="1200">
                        <a:latin typeface="Arial" panose="020B0604020202020204" pitchFamily="34" charset="0"/>
                        <a:cs typeface="Arial" panose="020B0604020202020204" pitchFamily="34" charset="0"/>
                      </a:endParaRPr>
                    </a:p>
                    <a:p>
                      <a:pPr algn="l">
                        <a:buNone/>
                      </a:pPr>
                      <a:r>
                        <a:rPr lang="en-US" altLang="zh-CN" sz="1200">
                          <a:latin typeface="Arial" panose="020B0604020202020204" pitchFamily="34" charset="0"/>
                          <a:cs typeface="Arial" panose="020B0604020202020204" pitchFamily="34" charset="0"/>
                        </a:rPr>
                        <a:t>m</a:t>
                      </a:r>
                      <a:r>
                        <a:rPr lang="zh-CN" altLang="en-US" sz="1200">
                          <a:latin typeface="Arial" panose="020B0604020202020204" pitchFamily="34" charset="0"/>
                          <a:cs typeface="Arial" panose="020B0604020202020204" pitchFamily="34" charset="0"/>
                        </a:rPr>
                        <a:t>uscle relaxation</a:t>
                      </a:r>
                      <a:r>
                        <a:rPr lang="en-US" altLang="zh-CN" sz="1200">
                          <a:latin typeface="Arial" panose="020B0604020202020204" pitchFamily="34" charset="0"/>
                          <a:cs typeface="Arial" panose="020B0604020202020204" pitchFamily="34" charset="0"/>
                        </a:rPr>
                        <a:t>, p</a:t>
                      </a:r>
                      <a:r>
                        <a:rPr lang="zh-CN" altLang="en-US" sz="1200">
                          <a:latin typeface="Arial" panose="020B0604020202020204" pitchFamily="34" charset="0"/>
                          <a:cs typeface="Arial" panose="020B0604020202020204" pitchFamily="34" charset="0"/>
                        </a:rPr>
                        <a:t>ain relief</a:t>
                      </a:r>
                      <a:endParaRPr lang="zh-CN" altLang="en-US" sz="1200">
                        <a:latin typeface="Arial" panose="020B0604020202020204" pitchFamily="34" charset="0"/>
                        <a:cs typeface="Arial" panose="020B0604020202020204" pitchFamily="34" charset="0"/>
                      </a:endParaRPr>
                    </a:p>
                    <a:p>
                      <a:pPr algn="l">
                        <a:buNone/>
                      </a:pPr>
                      <a:r>
                        <a:rPr lang="en-US" altLang="zh-CN" sz="1200">
                          <a:latin typeface="Arial" panose="020B0604020202020204" pitchFamily="34" charset="0"/>
                          <a:cs typeface="Arial" panose="020B0604020202020204" pitchFamily="34" charset="0"/>
                        </a:rPr>
                        <a:t>a</a:t>
                      </a:r>
                      <a:r>
                        <a:rPr lang="zh-CN" altLang="en-US" sz="1200">
                          <a:latin typeface="Arial" panose="020B0604020202020204" pitchFamily="34" charset="0"/>
                          <a:cs typeface="Arial" panose="020B0604020202020204" pitchFamily="34" charset="0"/>
                        </a:rPr>
                        <a:t>ctivation</a:t>
                      </a:r>
                      <a:r>
                        <a:rPr lang="en-US" altLang="zh-CN" sz="1200">
                          <a:latin typeface="Arial" panose="020B0604020202020204" pitchFamily="34" charset="0"/>
                          <a:cs typeface="Arial" panose="020B0604020202020204" pitchFamily="34" charset="0"/>
                        </a:rPr>
                        <a:t> and </a:t>
                      </a:r>
                      <a:r>
                        <a:rPr lang="zh-CN" altLang="en-US" sz="1200">
                          <a:latin typeface="Arial" panose="020B0604020202020204" pitchFamily="34" charset="0"/>
                          <a:cs typeface="Arial" panose="020B0604020202020204" pitchFamily="34" charset="0"/>
                        </a:rPr>
                        <a:t>strengthening</a:t>
                      </a:r>
                      <a:endParaRPr lang="zh-CN" altLang="en-US"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Bluetooth connection APP custom muscle care</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Pressure sensing technology to intelligently adjust the strength</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Quiet well-known products</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ABS material</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high-end </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altLang="en-US" sz="1100" b="0">
                          <a:solidFill>
                            <a:srgbClr val="000000"/>
                          </a:solidFill>
                          <a:latin typeface="Arial" panose="020B0604020202020204" pitchFamily="34" charset="0"/>
                          <a:cs typeface="Arial" panose="020B0604020202020204" pitchFamily="34" charset="0"/>
                        </a:rPr>
                        <a:t>USD430</a:t>
                      </a: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68070">
                <a:tc>
                  <a:txBody>
                    <a:bodyPr/>
                    <a:p>
                      <a:pPr indent="0" algn="ctr">
                        <a:buNone/>
                      </a:pPr>
                      <a:r>
                        <a:rPr lang="en-US" sz="1100" b="1">
                          <a:solidFill>
                            <a:srgbClr val="000000"/>
                          </a:solidFill>
                          <a:latin typeface="Arial" panose="020B0604020202020204" pitchFamily="34" charset="0"/>
                          <a:cs typeface="Arial" panose="020B0604020202020204" pitchFamily="34" charset="0"/>
                        </a:rPr>
                        <a:t>BOOSTER</a:t>
                      </a:r>
                      <a:endParaRPr lang="en-US" sz="1100" b="1">
                        <a:solidFill>
                          <a:srgbClr val="000000"/>
                        </a:solidFill>
                        <a:latin typeface="Arial" panose="020B0604020202020204" pitchFamily="34" charset="0"/>
                        <a:cs typeface="Arial" panose="020B0604020202020204" pitchFamily="34" charset="0"/>
                      </a:endParaRPr>
                    </a:p>
                    <a:p>
                      <a:pPr indent="0" algn="ctr">
                        <a:buNone/>
                      </a:pPr>
                      <a:endParaRPr lang="en-US" altLang="en-US" sz="1100" b="1">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zh-CN" altLang="en-US" sz="1200">
                          <a:latin typeface="Arial" panose="020B0604020202020204" pitchFamily="34" charset="0"/>
                          <a:cs typeface="Arial" panose="020B0604020202020204" pitchFamily="34" charset="0"/>
                          <a:sym typeface="+mn-ea"/>
                        </a:rPr>
                        <a:t>break down lactic acid</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percussion deeply to fascia</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muscle relaxation, pain relief</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activation and strengthening</a:t>
                      </a:r>
                      <a:endParaRPr lang="zh-CN" altLang="en-US" sz="1200">
                        <a:latin typeface="Arial" panose="020B0604020202020204" pitchFamily="34" charset="0"/>
                        <a:cs typeface="Arial" panose="020B0604020202020204" pitchFamily="34" charset="0"/>
                      </a:endParaRPr>
                    </a:p>
                    <a:p>
                      <a:pPr algn="l">
                        <a:buClrTx/>
                        <a:buSzTx/>
                        <a:buNone/>
                      </a:pPr>
                      <a:endParaRPr lang="zh-CN" altLang="en-US"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Athlete endorsement</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Rehabilitation Hospital Professor Endorsement</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Vector Strike Control Technology</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Intelligent adjustment of hitting strength</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ABS material</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mid-end</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altLang="en-US" sz="1100" b="0">
                          <a:solidFill>
                            <a:srgbClr val="000000"/>
                          </a:solidFill>
                          <a:latin typeface="Arial" panose="020B0604020202020204" pitchFamily="34" charset="0"/>
                          <a:cs typeface="Arial" panose="020B0604020202020204" pitchFamily="34" charset="0"/>
                        </a:rPr>
                        <a:t>USD85</a:t>
                      </a: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863600">
                <a:tc>
                  <a:txBody>
                    <a:bodyPr/>
                    <a:p>
                      <a:pPr indent="0" algn="ctr">
                        <a:buNone/>
                      </a:pPr>
                      <a:r>
                        <a:rPr lang="en-US" sz="1100" b="1">
                          <a:solidFill>
                            <a:srgbClr val="000000"/>
                          </a:solidFill>
                          <a:latin typeface="Arial" panose="020B0604020202020204" pitchFamily="34" charset="0"/>
                          <a:cs typeface="Arial" panose="020B0604020202020204" pitchFamily="34" charset="0"/>
                        </a:rPr>
                        <a:t>YUNMAI</a:t>
                      </a:r>
                      <a:endParaRPr lang="en-US" altLang="en-US" sz="1100" b="1">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endParaRPr lang="en-US" altLang="en-US" sz="1100" b="0">
                        <a:solidFill>
                          <a:schemeClr val="tx1"/>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zh-CN" altLang="en-US" sz="1200">
                          <a:latin typeface="Arial" panose="020B0604020202020204" pitchFamily="34" charset="0"/>
                          <a:cs typeface="Arial" panose="020B0604020202020204" pitchFamily="34" charset="0"/>
                          <a:sym typeface="+mn-ea"/>
                        </a:rPr>
                        <a:t>break down lactic acid</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percussion deeply to fascia</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muscle relaxation, pain relief</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activation and strengthening</a:t>
                      </a:r>
                      <a:endParaRPr lang="zh-CN" altLang="en-US"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Red Dot Award</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football player endorsement</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Vector Strike Control Technology</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Intelligent adjustment of hitting strength</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ABS material</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mid-end</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altLang="en-US" sz="1100" b="0">
                          <a:solidFill>
                            <a:srgbClr val="000000"/>
                          </a:solidFill>
                          <a:latin typeface="Arial" panose="020B0604020202020204" pitchFamily="34" charset="0"/>
                          <a:cs typeface="Arial" panose="020B0604020202020204" pitchFamily="34" charset="0"/>
                        </a:rPr>
                        <a:t>USD150</a:t>
                      </a: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875665">
                <a:tc>
                  <a:txBody>
                    <a:bodyPr/>
                    <a:p>
                      <a:pPr indent="0" algn="ctr">
                        <a:buNone/>
                      </a:pPr>
                      <a:r>
                        <a:rPr lang="en-US" sz="1100" b="1">
                          <a:solidFill>
                            <a:srgbClr val="000000"/>
                          </a:solidFill>
                          <a:latin typeface="Arial" panose="020B0604020202020204" pitchFamily="34" charset="0"/>
                          <a:cs typeface="Arial" panose="020B0604020202020204" pitchFamily="34" charset="0"/>
                        </a:rPr>
                        <a:t>SND</a:t>
                      </a:r>
                      <a:endParaRPr lang="en-US" sz="1100" b="1">
                        <a:solidFill>
                          <a:srgbClr val="000000"/>
                        </a:solidFill>
                        <a:latin typeface="Arial" panose="020B0604020202020204" pitchFamily="34" charset="0"/>
                        <a:cs typeface="Arial" panose="020B0604020202020204" pitchFamily="34" charset="0"/>
                      </a:endParaRPr>
                    </a:p>
                    <a:p>
                      <a:pPr indent="0" algn="ctr">
                        <a:buNone/>
                      </a:pPr>
                      <a:endParaRPr lang="en-US" altLang="en-US" sz="1100" b="1">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endParaRPr lang="en-US" altLang="en-US" sz="1100" b="0">
                        <a:solidFill>
                          <a:schemeClr val="tx1"/>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zh-CN" altLang="en-US" sz="1200">
                          <a:latin typeface="Arial" panose="020B0604020202020204" pitchFamily="34" charset="0"/>
                          <a:cs typeface="Arial" panose="020B0604020202020204" pitchFamily="34" charset="0"/>
                          <a:sym typeface="+mn-ea"/>
                        </a:rPr>
                        <a:t>break down lactic acid</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percussion deeply to fascia</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muscle relaxation, pain relief</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activation and strengthening</a:t>
                      </a:r>
                      <a:endParaRPr lang="zh-CN" altLang="en-US"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Feels more substantial</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More suitable for professionals</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ABS material</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mid-end</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altLang="en-US" sz="1100" b="0">
                          <a:solidFill>
                            <a:srgbClr val="000000"/>
                          </a:solidFill>
                          <a:latin typeface="Arial" panose="020B0604020202020204" pitchFamily="34" charset="0"/>
                          <a:cs typeface="Arial" panose="020B0604020202020204" pitchFamily="34" charset="0"/>
                        </a:rPr>
                        <a:t>USD75</a:t>
                      </a: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670560">
                <a:tc>
                  <a:txBody>
                    <a:bodyPr/>
                    <a:p>
                      <a:pPr indent="0" algn="ctr">
                        <a:buNone/>
                      </a:pPr>
                      <a:r>
                        <a:rPr lang="en-US" sz="1100" b="1">
                          <a:solidFill>
                            <a:srgbClr val="000000"/>
                          </a:solidFill>
                          <a:latin typeface="Arial" panose="020B0604020202020204" pitchFamily="34" charset="0"/>
                          <a:cs typeface="Arial" panose="020B0604020202020204" pitchFamily="34" charset="0"/>
                        </a:rPr>
                        <a:t>MERACH </a:t>
                      </a:r>
                      <a:endParaRPr lang="en-US" altLang="en-US" sz="1100" b="1">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buNone/>
                      </a:pPr>
                      <a:endParaRPr lang="en-US" altLang="en-US" sz="1100" b="0">
                        <a:solidFill>
                          <a:schemeClr val="tx1"/>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zh-CN" altLang="en-US" sz="1200">
                          <a:latin typeface="Arial" panose="020B0604020202020204" pitchFamily="34" charset="0"/>
                          <a:cs typeface="Arial" panose="020B0604020202020204" pitchFamily="34" charset="0"/>
                          <a:sym typeface="+mn-ea"/>
                        </a:rPr>
                        <a:t>break down lactic acid</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percussion deeply to fascia</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muscle relaxation, pain relief</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activation and strengthening</a:t>
                      </a:r>
                      <a:endParaRPr lang="zh-CN" altLang="en-US"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FontTx/>
                        <a:buNone/>
                      </a:pPr>
                      <a:r>
                        <a:rPr lang="en-US" altLang="zh-CN" sz="1200">
                          <a:latin typeface="Arial" panose="020B0604020202020204" pitchFamily="34" charset="0"/>
                          <a:cs typeface="Arial" panose="020B0604020202020204" pitchFamily="34" charset="0"/>
                        </a:rPr>
                        <a:t>Unique appearance design</a:t>
                      </a:r>
                      <a:endParaRPr lang="en-US" altLang="zh-CN" sz="1200">
                        <a:latin typeface="Arial" panose="020B0604020202020204" pitchFamily="34" charset="0"/>
                        <a:cs typeface="Arial" panose="020B0604020202020204" pitchFamily="34" charset="0"/>
                      </a:endParaRPr>
                    </a:p>
                    <a:p>
                      <a:pPr algn="l">
                        <a:buClrTx/>
                        <a:buSzTx/>
                        <a:buFontTx/>
                        <a:buNone/>
                      </a:pPr>
                      <a:r>
                        <a:rPr lang="en-US" altLang="zh-CN" sz="1200">
                          <a:latin typeface="Arial" panose="020B0604020202020204" pitchFamily="34" charset="0"/>
                          <a:cs typeface="Arial" panose="020B0604020202020204" pitchFamily="34" charset="0"/>
                        </a:rPr>
                        <a:t>Magnetic charging</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FontTx/>
                        <a:buNone/>
                      </a:pPr>
                      <a:r>
                        <a:rPr lang="en-US" altLang="zh-CN" sz="1200">
                          <a:latin typeface="Arial" panose="020B0604020202020204" pitchFamily="34" charset="0"/>
                          <a:cs typeface="Arial" panose="020B0604020202020204" pitchFamily="34" charset="0"/>
                        </a:rPr>
                        <a:t>ABS material</a:t>
                      </a:r>
                      <a:endParaRPr lang="en-US" altLang="zh-CN" sz="1200">
                        <a:latin typeface="Arial" panose="020B0604020202020204" pitchFamily="34" charset="0"/>
                        <a:cs typeface="Arial" panose="020B0604020202020204" pitchFamily="34" charset="0"/>
                      </a:endParaRPr>
                    </a:p>
                    <a:p>
                      <a:pPr algn="l">
                        <a:buClrTx/>
                        <a:buSzTx/>
                        <a:buFontTx/>
                        <a:buNone/>
                      </a:pPr>
                      <a:r>
                        <a:rPr lang="en-US" altLang="zh-CN" sz="1200">
                          <a:latin typeface="Arial" panose="020B0604020202020204" pitchFamily="34" charset="0"/>
                          <a:cs typeface="Arial" panose="020B0604020202020204" pitchFamily="34" charset="0"/>
                        </a:rPr>
                        <a:t>foam head</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FontTx/>
                        <a:buNone/>
                      </a:pPr>
                      <a:r>
                        <a:rPr lang="en-US" altLang="zh-CN" sz="1200">
                          <a:latin typeface="Arial" panose="020B0604020202020204" pitchFamily="34" charset="0"/>
                          <a:cs typeface="Arial" panose="020B0604020202020204" pitchFamily="34" charset="0"/>
                          <a:sym typeface="+mn-ea"/>
                        </a:rPr>
                        <a:t>mid-end</a:t>
                      </a:r>
                      <a:endParaRPr lang="en-US" altLang="zh-CN" sz="1200">
                        <a:latin typeface="Arial" panose="020B0604020202020204" pitchFamily="34" charset="0"/>
                        <a:cs typeface="Arial" panose="020B0604020202020204" pitchFamily="34" charset="0"/>
                      </a:endParaRPr>
                    </a:p>
                    <a:p>
                      <a:pPr algn="l">
                        <a:buClrTx/>
                        <a:buSzTx/>
                        <a:buFontTx/>
                        <a:buNone/>
                      </a:pP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altLang="en-US" sz="1100" b="0">
                          <a:solidFill>
                            <a:srgbClr val="000000"/>
                          </a:solidFill>
                          <a:latin typeface="Arial" panose="020B0604020202020204" pitchFamily="34" charset="0"/>
                          <a:cs typeface="Arial" panose="020B0604020202020204" pitchFamily="34" charset="0"/>
                        </a:rPr>
                        <a:t>USD80</a:t>
                      </a: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055370">
                <a:tc>
                  <a:txBody>
                    <a:bodyPr/>
                    <a:p>
                      <a:pPr indent="0" algn="ctr">
                        <a:buNone/>
                      </a:pPr>
                      <a:r>
                        <a:rPr lang="en-US" sz="1100" b="1">
                          <a:solidFill>
                            <a:srgbClr val="000000"/>
                          </a:solidFill>
                          <a:latin typeface="Arial" panose="020B0604020202020204" pitchFamily="34" charset="0"/>
                          <a:cs typeface="Arial" panose="020B0604020202020204" pitchFamily="34" charset="0"/>
                        </a:rPr>
                        <a:t>Fittop</a:t>
                      </a:r>
                      <a:endParaRPr lang="en-US" altLang="en-US" sz="1100" b="1">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buNone/>
                      </a:pPr>
                      <a:endParaRPr lang="en-US" altLang="en-US" sz="1100" b="0">
                        <a:solidFill>
                          <a:schemeClr val="tx1"/>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zh-CN" altLang="en-US" sz="1200">
                          <a:latin typeface="Arial" panose="020B0604020202020204" pitchFamily="34" charset="0"/>
                          <a:cs typeface="Arial" panose="020B0604020202020204" pitchFamily="34" charset="0"/>
                          <a:sym typeface="+mn-ea"/>
                        </a:rPr>
                        <a:t>break down lactic acid</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percussion deeply to fascia</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muscle relaxation, pain relief</a:t>
                      </a:r>
                      <a:endParaRPr lang="zh-CN" altLang="en-US" sz="1200">
                        <a:latin typeface="Arial" panose="020B0604020202020204" pitchFamily="34" charset="0"/>
                        <a:cs typeface="Arial" panose="020B0604020202020204" pitchFamily="34" charset="0"/>
                      </a:endParaRPr>
                    </a:p>
                    <a:p>
                      <a:pPr algn="l">
                        <a:buClrTx/>
                        <a:buSzTx/>
                        <a:buNone/>
                      </a:pPr>
                      <a:r>
                        <a:rPr lang="zh-CN" altLang="en-US" sz="1200">
                          <a:latin typeface="Arial" panose="020B0604020202020204" pitchFamily="34" charset="0"/>
                          <a:cs typeface="Arial" panose="020B0604020202020204" pitchFamily="34" charset="0"/>
                          <a:sym typeface="+mn-ea"/>
                        </a:rPr>
                        <a:t>activation and strengthening</a:t>
                      </a:r>
                      <a:endParaRPr lang="zh-CN" altLang="en-US"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None/>
                      </a:pPr>
                      <a:r>
                        <a:rPr lang="en-US" altLang="zh-CN" sz="1200">
                          <a:latin typeface="Arial" panose="020B0604020202020204" pitchFamily="34" charset="0"/>
                          <a:cs typeface="Arial" panose="020B0604020202020204" pitchFamily="34" charset="0"/>
                        </a:rPr>
                        <a:t>Voice broadcast</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Intelligent chip control</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Automatic bone recognition</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 Idling systems for power saving</a:t>
                      </a:r>
                      <a:endParaRPr lang="en-US" altLang="zh-CN" sz="1200">
                        <a:latin typeface="Arial" panose="020B0604020202020204" pitchFamily="34" charset="0"/>
                        <a:cs typeface="Arial" panose="020B0604020202020204" pitchFamily="34" charset="0"/>
                      </a:endParaRPr>
                    </a:p>
                    <a:p>
                      <a:pPr algn="l">
                        <a:buClrTx/>
                        <a:buSzTx/>
                        <a:buNone/>
                      </a:pPr>
                      <a:r>
                        <a:rPr lang="en-US" altLang="zh-CN" sz="1200">
                          <a:latin typeface="Arial" panose="020B0604020202020204" pitchFamily="34" charset="0"/>
                          <a:cs typeface="Arial" panose="020B0604020202020204" pitchFamily="34" charset="0"/>
                        </a:rPr>
                        <a:t>switching massage head detection</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FontTx/>
                        <a:buNone/>
                      </a:pPr>
                      <a:r>
                        <a:rPr lang="en-US" altLang="zh-CN" sz="1200">
                          <a:latin typeface="Arial" panose="020B0604020202020204" pitchFamily="34" charset="0"/>
                          <a:cs typeface="Arial" panose="020B0604020202020204" pitchFamily="34" charset="0"/>
                        </a:rPr>
                        <a:t>Food grade silicone massage head</a:t>
                      </a:r>
                      <a:endParaRPr lang="en-US" altLang="zh-CN" sz="1200">
                        <a:latin typeface="Arial" panose="020B0604020202020204" pitchFamily="34" charset="0"/>
                        <a:cs typeface="Arial" panose="020B0604020202020204" pitchFamily="34" charset="0"/>
                      </a:endParaRPr>
                    </a:p>
                    <a:p>
                      <a:pPr algn="l">
                        <a:buClrTx/>
                        <a:buSzTx/>
                        <a:buFontTx/>
                        <a:buNone/>
                      </a:pPr>
                      <a:r>
                        <a:rPr lang="en-US" altLang="zh-CN" sz="1200">
                          <a:latin typeface="Arial" panose="020B0604020202020204" pitchFamily="34" charset="0"/>
                          <a:cs typeface="Arial" panose="020B0604020202020204" pitchFamily="34" charset="0"/>
                        </a:rPr>
                        <a:t>Honeycomb structure in massage head</a:t>
                      </a:r>
                      <a:endParaRPr lang="en-US" altLang="zh-CN" sz="1200">
                        <a:latin typeface="Arial" panose="020B0604020202020204" pitchFamily="34" charset="0"/>
                        <a:cs typeface="Arial" panose="020B0604020202020204" pitchFamily="34" charset="0"/>
                      </a:endParaRPr>
                    </a:p>
                    <a:p>
                      <a:pPr algn="l">
                        <a:buClrTx/>
                        <a:buSzTx/>
                        <a:buFontTx/>
                        <a:buNone/>
                      </a:pPr>
                      <a:r>
                        <a:rPr lang="en-US" altLang="zh-CN" sz="1200">
                          <a:latin typeface="Arial" panose="020B0604020202020204" pitchFamily="34" charset="0"/>
                          <a:cs typeface="Arial" panose="020B0604020202020204" pitchFamily="34" charset="0"/>
                        </a:rPr>
                        <a:t>Elastic touch</a:t>
                      </a:r>
                      <a:endParaRPr lang="en-US" altLang="zh-CN" sz="1200">
                        <a:latin typeface="Arial" panose="020B0604020202020204" pitchFamily="34" charset="0"/>
                        <a:cs typeface="Arial" panose="020B0604020202020204" pitchFamily="34" charset="0"/>
                      </a:endParaRPr>
                    </a:p>
                    <a:p>
                      <a:pPr algn="l">
                        <a:buClrTx/>
                        <a:buSzTx/>
                        <a:buFontTx/>
                        <a:buNone/>
                      </a:pPr>
                      <a:r>
                        <a:rPr lang="en-US" altLang="zh-CN" sz="1200">
                          <a:latin typeface="Arial" panose="020B0604020202020204" pitchFamily="34" charset="0"/>
                          <a:cs typeface="Arial" panose="020B0604020202020204" pitchFamily="34" charset="0"/>
                        </a:rPr>
                        <a:t>Patented Capsule Joint Massage Head</a:t>
                      </a:r>
                      <a:endParaRPr lang="en-US" altLang="zh-CN" sz="1200">
                        <a:latin typeface="Arial" panose="020B0604020202020204" pitchFamily="34" charset="0"/>
                        <a:cs typeface="Arial" panose="020B0604020202020204" pitchFamily="34" charset="0"/>
                      </a:endParaRPr>
                    </a:p>
                    <a:p>
                      <a:pPr algn="l">
                        <a:buClrTx/>
                        <a:buSzTx/>
                        <a:buFontTx/>
                        <a:buNone/>
                      </a:pPr>
                      <a:r>
                        <a:rPr lang="en-US" altLang="zh-CN" sz="1200">
                          <a:latin typeface="Arial" panose="020B0604020202020204" pitchFamily="34" charset="0"/>
                          <a:cs typeface="Arial" panose="020B0604020202020204" pitchFamily="34" charset="0"/>
                        </a:rPr>
                        <a:t>Patented Achilles Massage Head</a:t>
                      </a:r>
                      <a:endParaRPr lang="en-US" altLang="zh-CN" sz="1200">
                        <a:latin typeface="Arial" panose="020B0604020202020204" pitchFamily="34" charset="0"/>
                        <a:cs typeface="Arial" panose="020B0604020202020204" pitchFamily="34"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lgn="l">
                        <a:buClrTx/>
                        <a:buSzTx/>
                        <a:buFontTx/>
                        <a:buNone/>
                      </a:pPr>
                      <a:r>
                        <a:rPr lang="en-US" altLang="zh-CN" sz="1200">
                          <a:latin typeface="Arial" panose="020B0604020202020204" pitchFamily="34" charset="0"/>
                          <a:cs typeface="Arial" panose="020B0604020202020204" pitchFamily="34" charset="0"/>
                          <a:sym typeface="+mn-ea"/>
                        </a:rPr>
                        <a:t>high-end </a:t>
                      </a:r>
                      <a:endParaRPr lang="en-US" altLang="zh-CN" sz="1200">
                        <a:latin typeface="Arial" panose="020B0604020202020204" pitchFamily="34" charset="0"/>
                        <a:cs typeface="Arial" panose="020B0604020202020204" pitchFamily="34" charset="0"/>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altLang="en-US" sz="1100" b="0">
                          <a:solidFill>
                            <a:srgbClr val="000000"/>
                          </a:solidFill>
                          <a:latin typeface="Arial" panose="020B0604020202020204" pitchFamily="34" charset="0"/>
                          <a:cs typeface="Arial" panose="020B0604020202020204" pitchFamily="34" charset="0"/>
                        </a:rPr>
                        <a:t>USD480</a:t>
                      </a:r>
                      <a:endParaRPr lang="en-US" altLang="en-US" sz="1100" b="0">
                        <a:solidFill>
                          <a:srgbClr val="000000"/>
                        </a:solidFill>
                        <a:latin typeface="Arial" panose="020B0604020202020204" pitchFamily="34" charset="0"/>
                        <a:cs typeface="Arial" panose="020B0604020202020204" pitchFamily="34" charset="0"/>
                      </a:endParaRPr>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pic>
        <p:nvPicPr>
          <p:cNvPr id="1025" name="Picture 1"/>
          <p:cNvPicPr>
            <a:picLocks noChangeAspect="1" noChangeArrowheads="1"/>
          </p:cNvPicPr>
          <p:nvPr/>
        </p:nvPicPr>
        <p:blipFill>
          <a:blip r:embed="rId2" cstate="print"/>
          <a:srcRect/>
          <a:stretch>
            <a:fillRect/>
          </a:stretch>
        </p:blipFill>
        <p:spPr>
          <a:xfrm>
            <a:off x="2195830" y="1187767"/>
            <a:ext cx="693420" cy="717550"/>
          </a:xfrm>
          <a:prstGeom prst="rect">
            <a:avLst/>
          </a:prstGeom>
          <a:noFill/>
          <a:ln w="1">
            <a:noFill/>
            <a:miter lim="800000"/>
            <a:headEnd/>
            <a:tailEnd type="none" w="med" len="med"/>
          </a:ln>
          <a:effectLst/>
        </p:spPr>
      </p:pic>
      <p:pic>
        <p:nvPicPr>
          <p:cNvPr id="15" name="Picture 2"/>
          <p:cNvPicPr>
            <a:picLocks noChangeAspect="1" noChangeArrowheads="1"/>
          </p:cNvPicPr>
          <p:nvPr/>
        </p:nvPicPr>
        <p:blipFill>
          <a:blip r:embed="rId3" cstate="print"/>
          <a:srcRect/>
          <a:stretch>
            <a:fillRect/>
          </a:stretch>
        </p:blipFill>
        <p:spPr>
          <a:xfrm>
            <a:off x="2267585" y="2195195"/>
            <a:ext cx="717550" cy="770255"/>
          </a:xfrm>
          <a:prstGeom prst="rect">
            <a:avLst/>
          </a:prstGeom>
          <a:noFill/>
          <a:ln w="9525">
            <a:noFill/>
            <a:miter lim="800000"/>
            <a:headEnd/>
            <a:tailEnd/>
          </a:ln>
        </p:spPr>
      </p:pic>
      <p:pic>
        <p:nvPicPr>
          <p:cNvPr id="16" name="Picture 2"/>
          <p:cNvPicPr>
            <a:picLocks noChangeAspect="1" noChangeArrowheads="1"/>
          </p:cNvPicPr>
          <p:nvPr/>
        </p:nvPicPr>
        <p:blipFill>
          <a:blip r:embed="rId4" cstate="print"/>
          <a:srcRect/>
          <a:stretch>
            <a:fillRect/>
          </a:stretch>
        </p:blipFill>
        <p:spPr>
          <a:xfrm>
            <a:off x="2283460" y="3102610"/>
            <a:ext cx="631825" cy="63055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a:xfrm>
            <a:off x="2241550" y="3923982"/>
            <a:ext cx="647700" cy="746760"/>
          </a:xfrm>
          <a:prstGeom prst="rect">
            <a:avLst/>
          </a:prstGeom>
          <a:noFill/>
          <a:ln w="1">
            <a:noFill/>
            <a:miter lim="800000"/>
            <a:headEnd/>
            <a:tailEnd type="none" w="med" len="med"/>
          </a:ln>
          <a:effectLst/>
        </p:spPr>
      </p:pic>
      <p:pic>
        <p:nvPicPr>
          <p:cNvPr id="17" name="图片 16"/>
          <p:cNvPicPr>
            <a:picLocks noChangeAspect="1"/>
          </p:cNvPicPr>
          <p:nvPr/>
        </p:nvPicPr>
        <p:blipFill>
          <a:blip r:embed="rId6" cstate="print"/>
          <a:stretch>
            <a:fillRect/>
          </a:stretch>
        </p:blipFill>
        <p:spPr>
          <a:xfrm>
            <a:off x="2195830" y="4859655"/>
            <a:ext cx="799465" cy="661035"/>
          </a:xfrm>
          <a:prstGeom prst="rect">
            <a:avLst/>
          </a:prstGeom>
          <a:noFill/>
          <a:ln w="9525">
            <a:noFill/>
          </a:ln>
        </p:spPr>
      </p:pic>
      <p:pic>
        <p:nvPicPr>
          <p:cNvPr id="1027" name="Picture 3"/>
          <p:cNvPicPr>
            <a:picLocks noChangeAspect="1" noChangeArrowheads="1"/>
          </p:cNvPicPr>
          <p:nvPr/>
        </p:nvPicPr>
        <p:blipFill>
          <a:blip r:embed="rId7" cstate="print"/>
          <a:srcRect/>
          <a:stretch>
            <a:fillRect/>
          </a:stretch>
        </p:blipFill>
        <p:spPr>
          <a:xfrm>
            <a:off x="2188210" y="6155690"/>
            <a:ext cx="701040" cy="791210"/>
          </a:xfrm>
          <a:prstGeom prst="rect">
            <a:avLst/>
          </a:prstGeom>
          <a:noFill/>
          <a:ln w="1">
            <a:noFill/>
            <a:miter lim="800000"/>
            <a:headEnd/>
            <a:tailEnd type="none" w="med" len="med"/>
          </a:ln>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3" name="文本框 1"/>
          <p:cNvSpPr txBox="1"/>
          <p:nvPr/>
        </p:nvSpPr>
        <p:spPr>
          <a:xfrm>
            <a:off x="1043305" y="2915920"/>
            <a:ext cx="9685020" cy="968375"/>
          </a:xfrm>
          <a:prstGeom prst="rect">
            <a:avLst/>
          </a:prstGeom>
          <a:noFill/>
          <a:ln w="9525">
            <a:noFill/>
          </a:ln>
        </p:spPr>
        <p:txBody>
          <a:bodyPr wrap="square" anchor="t" anchorCtr="0">
            <a:spAutoFit/>
          </a:bodyPr>
          <a:p>
            <a:pPr algn="just">
              <a:lnSpc>
                <a:spcPct val="150000"/>
              </a:lnSpc>
              <a:buClrTx/>
              <a:buSzTx/>
              <a:buNone/>
            </a:pPr>
            <a:r>
              <a:rPr lang="zh-CN" altLang="en-US" sz="1900" dirty="0">
                <a:solidFill>
                  <a:srgbClr val="0D0D0D"/>
                </a:solidFill>
                <a:latin typeface="微软雅黑" panose="020B0503020204020204" pitchFamily="34" charset="-122"/>
                <a:ea typeface="微软雅黑" panose="020B0503020204020204" pitchFamily="34" charset="-122"/>
                <a:sym typeface="+mn-ea"/>
              </a:rPr>
              <a:t>As analyzed in the figure, Fittop massage gun has intelligent design that is more suitable for new users, as well as the core massage comfort and strike feelings.</a:t>
            </a:r>
            <a:r>
              <a:rPr lang="en-US" altLang="zh-CN" sz="1900" dirty="0">
                <a:solidFill>
                  <a:srgbClr val="0D0D0D"/>
                </a:solidFill>
                <a:latin typeface="微软雅黑" panose="020B0503020204020204" pitchFamily="34" charset="-122"/>
                <a:ea typeface="微软雅黑" panose="020B0503020204020204" pitchFamily="34" charset="-122"/>
                <a:sym typeface="+mn-ea"/>
              </a:rPr>
              <a:t> </a:t>
            </a:r>
            <a:endParaRPr lang="en-US" altLang="zh-CN" sz="1900" dirty="0">
              <a:solidFill>
                <a:srgbClr val="0D0D0D"/>
              </a:solidFill>
              <a:latin typeface="微软雅黑" panose="020B0503020204020204" pitchFamily="34" charset="-122"/>
              <a:ea typeface="微软雅黑" panose="020B0503020204020204" pitchFamily="34" charset="-122"/>
              <a:sym typeface="+mn-ea"/>
            </a:endParaRPr>
          </a:p>
        </p:txBody>
      </p:sp>
      <p:sp>
        <p:nvSpPr>
          <p:cNvPr id="32771" name="文本框 1"/>
          <p:cNvSpPr txBox="1"/>
          <p:nvPr/>
        </p:nvSpPr>
        <p:spPr>
          <a:xfrm>
            <a:off x="1042988" y="1907223"/>
            <a:ext cx="8215312" cy="475615"/>
          </a:xfrm>
          <a:prstGeom prst="rect">
            <a:avLst/>
          </a:prstGeom>
          <a:noFill/>
          <a:ln w="9525">
            <a:noFill/>
          </a:ln>
        </p:spPr>
        <p:txBody>
          <a:bodyPr wrap="square" anchor="t" anchorCtr="0">
            <a:spAutoFit/>
          </a:bodyPr>
          <a:p>
            <a:pPr>
              <a:lnSpc>
                <a:spcPts val="3000"/>
              </a:lnSpc>
            </a:pPr>
            <a:r>
              <a:rPr lang="en-US" altLang="zh-CN" sz="2000" b="1" dirty="0">
                <a:solidFill>
                  <a:srgbClr val="2AD2C9"/>
                </a:solidFill>
                <a:latin typeface="微软雅黑" panose="020B0503020204020204" pitchFamily="34" charset="-122"/>
                <a:ea typeface="微软雅黑" panose="020B0503020204020204" pitchFamily="34" charset="-122"/>
              </a:rPr>
              <a:t>Fittop Super Hit Master Competitve Advantages</a:t>
            </a:r>
            <a:endParaRPr lang="en-US" altLang="zh-CN" sz="20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7"/>
          <p:cNvSpPr/>
          <p:nvPr/>
        </p:nvSpPr>
        <p:spPr>
          <a:xfrm>
            <a:off x="251460" y="4067810"/>
            <a:ext cx="13228320" cy="3219450"/>
          </a:xfrm>
          <a:prstGeom prst="rect">
            <a:avLst/>
          </a:prstGeom>
          <a:noFill/>
          <a:ln w="9525">
            <a:noFill/>
          </a:ln>
        </p:spPr>
        <p:txBody>
          <a:bodyPr wrap="square" lIns="150666" tIns="75333" rIns="150666" bIns="75333" anchor="t" anchorCtr="0">
            <a:spAutoFit/>
          </a:bodyPr>
          <a:p>
            <a:pPr algn="just">
              <a:lnSpc>
                <a:spcPct val="150000"/>
              </a:lnSpc>
            </a:pP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The body structure contains a variety of rich tissues </a:t>
            </a:r>
            <a:endPar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such as fascia, muscles, bones, blood vessels, etc. </a:t>
            </a:r>
            <a:endPar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Therefore, when relieving muscle soreness, </a:t>
            </a:r>
            <a:endPar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you must not treat them roughly. </a:t>
            </a:r>
            <a:endPar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endParaRPr>
          </a:p>
          <a:p>
            <a:pPr algn="just">
              <a:lnSpc>
                <a:spcPct val="150000"/>
              </a:lnSpc>
            </a:pP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SuperHit </a:t>
            </a:r>
            <a:r>
              <a:rPr lang="en-US" altLang="zh-CN"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Master </a:t>
            </a: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is equipped with an intelligent control chip, which can intelligently identify and protect the muscles and bones. Once the bones are hit by mistake, the system will immediately reduce the frequency and </a:t>
            </a:r>
            <a:r>
              <a:rPr lang="en-US" altLang="zh-CN"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power</a:t>
            </a: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 to protect the bones from accidental damage, </a:t>
            </a:r>
            <a:r>
              <a:rPr lang="en-US" altLang="zh-CN"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provides you a more </a:t>
            </a:r>
            <a:r>
              <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comfortable and </a:t>
            </a:r>
            <a:r>
              <a:rPr lang="en-US" altLang="zh-CN"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rPr>
              <a:t>safer experience.</a:t>
            </a:r>
            <a:endParaRPr lang="zh-CN" altLang="en-US" sz="1900" dirty="0">
              <a:solidFill>
                <a:srgbClr val="0D0D0D"/>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820" name="文本框 5"/>
          <p:cNvSpPr txBox="1"/>
          <p:nvPr/>
        </p:nvSpPr>
        <p:spPr>
          <a:xfrm>
            <a:off x="543560" y="2915920"/>
            <a:ext cx="6605270" cy="1013460"/>
          </a:xfrm>
          <a:prstGeom prst="rect">
            <a:avLst/>
          </a:prstGeom>
          <a:noFill/>
          <a:ln w="9525">
            <a:noFill/>
          </a:ln>
        </p:spPr>
        <p:txBody>
          <a:bodyPr wrap="square" lIns="91433" tIns="45717" rIns="91433" bIns="45717" anchor="t" anchorCtr="0">
            <a:spAutoFit/>
          </a:bodyPr>
          <a:p>
            <a:r>
              <a:rPr lang="en-US" altLang="zh-CN" sz="3000" b="1" dirty="0">
                <a:solidFill>
                  <a:srgbClr val="2AD2C9"/>
                </a:solidFill>
                <a:latin typeface="微软雅黑" panose="020B0503020204020204" pitchFamily="34" charset="-122"/>
                <a:ea typeface="微软雅黑" panose="020B0503020204020204" pitchFamily="34" charset="-122"/>
                <a:sym typeface="+mn-ea"/>
              </a:rPr>
              <a:t>AI Intelligent bone and muscle recognition</a:t>
            </a:r>
            <a:endParaRPr lang="zh-CN" altLang="en-US" sz="3000" b="1" dirty="0">
              <a:solidFill>
                <a:srgbClr val="2AD2C9"/>
              </a:solidFill>
              <a:latin typeface="微软雅黑" panose="020B0503020204020204" pitchFamily="34" charset="-122"/>
              <a:ea typeface="微软雅黑" panose="020B0503020204020204" pitchFamily="34" charset="-122"/>
            </a:endParaRPr>
          </a:p>
        </p:txBody>
      </p:sp>
      <p:pic>
        <p:nvPicPr>
          <p:cNvPr id="34821" name="图片 4" descr="18"/>
          <p:cNvPicPr>
            <a:picLocks noChangeAspect="1"/>
          </p:cNvPicPr>
          <p:nvPr/>
        </p:nvPicPr>
        <p:blipFill>
          <a:blip r:embed="rId1"/>
          <a:srcRect l="8067" r="2989"/>
          <a:stretch>
            <a:fillRect/>
          </a:stretch>
        </p:blipFill>
        <p:spPr>
          <a:xfrm>
            <a:off x="7523163" y="1331595"/>
            <a:ext cx="6516687" cy="4321175"/>
          </a:xfrm>
          <a:prstGeom prst="rect">
            <a:avLst/>
          </a:prstGeom>
          <a:noFill/>
          <a:ln w="9525">
            <a:noFill/>
          </a:ln>
        </p:spPr>
      </p:pic>
      <p:sp>
        <p:nvSpPr>
          <p:cNvPr id="36868" name="矩形 1"/>
          <p:cNvSpPr/>
          <p:nvPr/>
        </p:nvSpPr>
        <p:spPr>
          <a:xfrm>
            <a:off x="859473" y="1421130"/>
            <a:ext cx="5972175" cy="117157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6869" name="文本框 5"/>
          <p:cNvSpPr txBox="1"/>
          <p:nvPr/>
        </p:nvSpPr>
        <p:spPr>
          <a:xfrm>
            <a:off x="1019175" y="1476375"/>
            <a:ext cx="5653088"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Master- Advantage</a:t>
            </a:r>
            <a:r>
              <a:rPr lang="en-US" altLang="zh-CN" sz="3200" b="1" dirty="0">
                <a:solidFill>
                  <a:schemeClr val="bg1"/>
                </a:solidFill>
                <a:latin typeface="微软雅黑" panose="020B0503020204020204" pitchFamily="34" charset="-122"/>
                <a:ea typeface="微软雅黑" panose="020B0503020204020204" pitchFamily="34" charset="-122"/>
              </a:rPr>
              <a:t> 1</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tags/tag1.xml><?xml version="1.0" encoding="utf-8"?>
<p:tagLst xmlns:p="http://schemas.openxmlformats.org/presentationml/2006/main">
  <p:tag name="KSO_WM_UNIT_PLACING_PICTURE_USER_VIEWPORT" val="{&quot;height&quot;:8458.582677165354,&quot;width&quot;:8352.850393700788}"/>
</p:tagLst>
</file>

<file path=ppt/tags/tag2.xml><?xml version="1.0" encoding="utf-8"?>
<p:tagLst xmlns:p="http://schemas.openxmlformats.org/presentationml/2006/main">
  <p:tag name="KSO_WM_UNIT_TABLE_BEAUTIFY" val="smartTable{4dd90c96-ba3c-4c07-b990-f44c711a2d81}"/>
  <p:tag name="TABLE_ENDDRAG_ORIGIN_RECT" val="1008*533"/>
  <p:tag name="TABLE_ENDDRAG_RECT" val="40*48*1008*533"/>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自定义设计方案">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自定义设计方案">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10653</Words>
  <Application>WPS 演示</Application>
  <PresentationFormat/>
  <Paragraphs>376</Paragraphs>
  <Slides>31</Slides>
  <Notes>0</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31</vt:i4>
      </vt:variant>
    </vt:vector>
  </HeadingPairs>
  <TitlesOfParts>
    <vt:vector size="42" baseType="lpstr">
      <vt:lpstr>Arial</vt:lpstr>
      <vt:lpstr>宋体</vt:lpstr>
      <vt:lpstr>Wingdings</vt:lpstr>
      <vt:lpstr>Calibri</vt:lpstr>
      <vt:lpstr>Times New Roman</vt:lpstr>
      <vt:lpstr>微软雅黑</vt:lpstr>
      <vt:lpstr>Arial Unicode MS</vt:lpstr>
      <vt:lpstr>Calibri</vt:lpstr>
      <vt:lpstr>Office 主题​​</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FITTOP公司简介</dc:title>
  <dc:creator>Sky123.Org</dc:creator>
  <cp:lastModifiedBy>月亮找不到太阳</cp:lastModifiedBy>
  <cp:revision>764</cp:revision>
  <dcterms:created xsi:type="dcterms:W3CDTF">2014-10-08T09:26:00Z</dcterms:created>
  <dcterms:modified xsi:type="dcterms:W3CDTF">2022-02-22T06:02:30Z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ICV">
    <vt:lpwstr>3A11A5C356EC4C248D9D7F89217624CD</vt:lpwstr>
  </property>
</Properties>
</file>